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80" r:id="rId2"/>
    <p:sldId id="283" r:id="rId3"/>
    <p:sldId id="293" r:id="rId4"/>
    <p:sldId id="306" r:id="rId5"/>
    <p:sldId id="305" r:id="rId6"/>
    <p:sldId id="291" r:id="rId7"/>
  </p:sldIdLst>
  <p:sldSz cx="14630400" cy="8229600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652463" indent="-195263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1304925" indent="-390525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958975" indent="-587375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2611438" indent="-782638" algn="l" rtl="0" fontAlgn="base">
      <a:spcBef>
        <a:spcPct val="0"/>
      </a:spcBef>
      <a:spcAft>
        <a:spcPct val="0"/>
      </a:spcAft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3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3333CC"/>
    <a:srgbClr val="18D61D"/>
    <a:srgbClr val="00BC55"/>
    <a:srgbClr val="FF5D5D"/>
    <a:srgbClr val="FF9675"/>
    <a:srgbClr val="FF6D3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0971" autoAdjust="0"/>
  </p:normalViewPr>
  <p:slideViewPr>
    <p:cSldViewPr>
      <p:cViewPr varScale="1">
        <p:scale>
          <a:sx n="88" d="100"/>
          <a:sy n="88" d="100"/>
        </p:scale>
        <p:origin x="-900" y="-114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16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724" y="-90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20474E-CC23-4EF0-883A-3471B3B390A5}" type="doc">
      <dgm:prSet loTypeId="urn:microsoft.com/office/officeart/2005/8/layout/lProcess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F6769A8C-46CC-4E9C-8C2C-E3E64CB46F80}">
      <dgm:prSet phldrT="[Text]" custT="1"/>
      <dgm:spPr>
        <a:solidFill>
          <a:srgbClr val="FF5D5D"/>
        </a:solidFill>
      </dgm:spPr>
      <dgm:t>
        <a:bodyPr/>
        <a:lstStyle/>
        <a:p>
          <a:r>
            <a:rPr lang="en-US" sz="2400" b="1" dirty="0" smtClean="0"/>
            <a:t>Robust SoC </a:t>
          </a:r>
          <a:r>
            <a:rPr lang="en-US" sz="2400" b="1" dirty="0" err="1" smtClean="0"/>
            <a:t>Powergrid</a:t>
          </a:r>
          <a:r>
            <a:rPr lang="en-US" sz="2400" b="1" dirty="0" smtClean="0"/>
            <a:t> for safety critical and high reliability design</a:t>
          </a:r>
          <a:endParaRPr lang="en-US" sz="2400" b="1" dirty="0"/>
        </a:p>
      </dgm:t>
    </dgm:pt>
    <dgm:pt modelId="{6F043F7D-54F4-4615-B2F5-3A0776014338}" type="parTrans" cxnId="{EA7129AB-4BAC-47F0-B0DB-EA40D32DF87F}">
      <dgm:prSet/>
      <dgm:spPr/>
      <dgm:t>
        <a:bodyPr/>
        <a:lstStyle/>
        <a:p>
          <a:endParaRPr lang="en-US"/>
        </a:p>
      </dgm:t>
    </dgm:pt>
    <dgm:pt modelId="{24153A40-B63B-48FA-A9C8-A433911E8FF6}" type="sibTrans" cxnId="{EA7129AB-4BAC-47F0-B0DB-EA40D32DF87F}">
      <dgm:prSet/>
      <dgm:spPr/>
      <dgm:t>
        <a:bodyPr/>
        <a:lstStyle/>
        <a:p>
          <a:endParaRPr lang="en-US"/>
        </a:p>
      </dgm:t>
    </dgm:pt>
    <dgm:pt modelId="{798C686F-05B4-4A7F-BEFC-C9113B6C5BE4}">
      <dgm:prSet phldrT="[Text]" custT="1"/>
      <dgm:spPr/>
      <dgm:t>
        <a:bodyPr/>
        <a:lstStyle/>
        <a:p>
          <a:r>
            <a:rPr lang="en-US" altLang="en-US" sz="2200" dirty="0" smtClean="0">
              <a:solidFill>
                <a:schemeClr val="tx1"/>
              </a:solidFill>
            </a:rPr>
            <a:t>Comprehensive SoC power grid design methodology for EM reliability requirement</a:t>
          </a:r>
          <a:endParaRPr lang="en-US" sz="2200" dirty="0">
            <a:solidFill>
              <a:schemeClr val="tx1"/>
            </a:solidFill>
          </a:endParaRPr>
        </a:p>
      </dgm:t>
    </dgm:pt>
    <dgm:pt modelId="{10D5C5C0-585A-45A8-834F-480C57896A0D}" type="parTrans" cxnId="{C89DBED4-425A-45DF-94F5-42789FED8E8A}">
      <dgm:prSet/>
      <dgm:spPr/>
      <dgm:t>
        <a:bodyPr/>
        <a:lstStyle/>
        <a:p>
          <a:endParaRPr lang="en-US"/>
        </a:p>
      </dgm:t>
    </dgm:pt>
    <dgm:pt modelId="{9D826C4F-ED46-4807-837A-74C75E1E75B1}" type="sibTrans" cxnId="{C89DBED4-425A-45DF-94F5-42789FED8E8A}">
      <dgm:prSet/>
      <dgm:spPr/>
      <dgm:t>
        <a:bodyPr/>
        <a:lstStyle/>
        <a:p>
          <a:endParaRPr lang="en-US"/>
        </a:p>
      </dgm:t>
    </dgm:pt>
    <dgm:pt modelId="{628B3618-96F4-439E-B459-00CAB4BF693E}">
      <dgm:prSet phldrT="[Text]" custT="1"/>
      <dgm:spPr>
        <a:solidFill>
          <a:srgbClr val="FF5D5D"/>
        </a:solidFill>
      </dgm:spPr>
      <dgm:t>
        <a:bodyPr/>
        <a:lstStyle/>
        <a:p>
          <a:r>
            <a:rPr lang="en-US" sz="2400" b="1" dirty="0" smtClean="0"/>
            <a:t>Power grid design for complex mixed signal SoCs with multiple power and voltage domains</a:t>
          </a:r>
          <a:endParaRPr lang="en-US" sz="2400" b="1" dirty="0"/>
        </a:p>
      </dgm:t>
    </dgm:pt>
    <dgm:pt modelId="{4BF0342D-98F3-46E8-B204-8867C02F2DF5}" type="parTrans" cxnId="{88EFB877-026B-4B99-BB4C-10E0949F4111}">
      <dgm:prSet/>
      <dgm:spPr/>
      <dgm:t>
        <a:bodyPr/>
        <a:lstStyle/>
        <a:p>
          <a:endParaRPr lang="en-US"/>
        </a:p>
      </dgm:t>
    </dgm:pt>
    <dgm:pt modelId="{3C695499-C131-4F0E-8ED7-CD167B86A0AC}" type="sibTrans" cxnId="{88EFB877-026B-4B99-BB4C-10E0949F4111}">
      <dgm:prSet/>
      <dgm:spPr/>
      <dgm:t>
        <a:bodyPr/>
        <a:lstStyle/>
        <a:p>
          <a:endParaRPr lang="en-US"/>
        </a:p>
      </dgm:t>
    </dgm:pt>
    <dgm:pt modelId="{8E9A1D7C-387A-4859-A648-92401E4B0D97}">
      <dgm:prSet phldrT="[Text]" custT="1"/>
      <dgm:spPr/>
      <dgm:t>
        <a:bodyPr/>
        <a:lstStyle/>
        <a:p>
          <a:r>
            <a:rPr lang="en-US" sz="2200" dirty="0" smtClean="0">
              <a:solidFill>
                <a:schemeClr val="tx1"/>
              </a:solidFill>
            </a:rPr>
            <a:t>Optimal resource allocation for multiple power and ground nets at top layers</a:t>
          </a:r>
        </a:p>
      </dgm:t>
    </dgm:pt>
    <dgm:pt modelId="{AF5A0FDA-506E-4EE4-8547-850373792AE2}" type="parTrans" cxnId="{46D9DEA4-7CBF-4C1A-BE94-C63A2B5DC1A6}">
      <dgm:prSet/>
      <dgm:spPr/>
      <dgm:t>
        <a:bodyPr/>
        <a:lstStyle/>
        <a:p>
          <a:endParaRPr lang="en-US"/>
        </a:p>
      </dgm:t>
    </dgm:pt>
    <dgm:pt modelId="{0A4F157B-49BC-4FAF-9389-18635034F867}" type="sibTrans" cxnId="{46D9DEA4-7CBF-4C1A-BE94-C63A2B5DC1A6}">
      <dgm:prSet/>
      <dgm:spPr/>
      <dgm:t>
        <a:bodyPr/>
        <a:lstStyle/>
        <a:p>
          <a:endParaRPr lang="en-US"/>
        </a:p>
      </dgm:t>
    </dgm:pt>
    <dgm:pt modelId="{4EAB45AB-D7FF-4A84-90C5-6F5F5F6313D8}">
      <dgm:prSet phldrT="[Text]"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Handling of secondary power routing of secondary routed cells to get predictable resistances with low variance</a:t>
          </a:r>
          <a:endParaRPr lang="en-US" sz="2000" dirty="0">
            <a:solidFill>
              <a:schemeClr val="tx1"/>
            </a:solidFill>
          </a:endParaRPr>
        </a:p>
      </dgm:t>
    </dgm:pt>
    <dgm:pt modelId="{8D9A6800-ADBB-4EE8-98F2-165FF1FF1AED}" type="parTrans" cxnId="{15676136-A533-435E-AB2B-365443FC7E22}">
      <dgm:prSet/>
      <dgm:spPr/>
      <dgm:t>
        <a:bodyPr/>
        <a:lstStyle/>
        <a:p>
          <a:endParaRPr lang="en-US"/>
        </a:p>
      </dgm:t>
    </dgm:pt>
    <dgm:pt modelId="{0B88537A-7868-4FD8-B3CA-4FF5D90F9A61}" type="sibTrans" cxnId="{15676136-A533-435E-AB2B-365443FC7E22}">
      <dgm:prSet/>
      <dgm:spPr/>
      <dgm:t>
        <a:bodyPr/>
        <a:lstStyle/>
        <a:p>
          <a:endParaRPr lang="en-US"/>
        </a:p>
      </dgm:t>
    </dgm:pt>
    <dgm:pt modelId="{EE70EA8A-3644-4D66-8E53-2AC8AD5A8575}">
      <dgm:prSet custT="1"/>
      <dgm:spPr/>
      <dgm:t>
        <a:bodyPr/>
        <a:lstStyle/>
        <a:p>
          <a:r>
            <a:rPr lang="en-US" sz="2200" dirty="0" smtClean="0">
              <a:solidFill>
                <a:schemeClr val="tx1"/>
              </a:solidFill>
            </a:rPr>
            <a:t>IP level power grid hookup requirements for reliability constraints</a:t>
          </a:r>
          <a:endParaRPr lang="en-US" sz="2200" dirty="0">
            <a:solidFill>
              <a:schemeClr val="tx1"/>
            </a:solidFill>
          </a:endParaRPr>
        </a:p>
      </dgm:t>
    </dgm:pt>
    <dgm:pt modelId="{4331D7BA-60A9-4166-888D-83DB5A0F5CE4}" type="parTrans" cxnId="{DAB53633-8E0F-4E49-852E-137D2D2BA766}">
      <dgm:prSet/>
      <dgm:spPr/>
      <dgm:t>
        <a:bodyPr/>
        <a:lstStyle/>
        <a:p>
          <a:endParaRPr lang="en-US"/>
        </a:p>
      </dgm:t>
    </dgm:pt>
    <dgm:pt modelId="{45B47FF2-FF6A-4589-85A9-2B9C0ECECD75}" type="sibTrans" cxnId="{DAB53633-8E0F-4E49-852E-137D2D2BA766}">
      <dgm:prSet/>
      <dgm:spPr/>
      <dgm:t>
        <a:bodyPr/>
        <a:lstStyle/>
        <a:p>
          <a:endParaRPr lang="en-US"/>
        </a:p>
      </dgm:t>
    </dgm:pt>
    <dgm:pt modelId="{A5409B30-4009-4D3E-9B58-C1D203DDB34C}" type="pres">
      <dgm:prSet presAssocID="{5A20474E-CC23-4EF0-883A-3471B3B390A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66D97E-90EF-47F1-8083-14D4009F1ACA}" type="pres">
      <dgm:prSet presAssocID="{F6769A8C-46CC-4E9C-8C2C-E3E64CB46F80}" presName="compNode" presStyleCnt="0"/>
      <dgm:spPr/>
      <dgm:t>
        <a:bodyPr/>
        <a:lstStyle/>
        <a:p>
          <a:endParaRPr lang="en-US"/>
        </a:p>
      </dgm:t>
    </dgm:pt>
    <dgm:pt modelId="{15DE3AEC-A10D-43DD-B841-E3B175C6BD67}" type="pres">
      <dgm:prSet presAssocID="{F6769A8C-46CC-4E9C-8C2C-E3E64CB46F80}" presName="aNode" presStyleLbl="bgShp" presStyleIdx="0" presStyleCnt="2"/>
      <dgm:spPr/>
      <dgm:t>
        <a:bodyPr/>
        <a:lstStyle/>
        <a:p>
          <a:endParaRPr lang="en-US"/>
        </a:p>
      </dgm:t>
    </dgm:pt>
    <dgm:pt modelId="{AF661F34-E256-4437-BE17-58A532A42231}" type="pres">
      <dgm:prSet presAssocID="{F6769A8C-46CC-4E9C-8C2C-E3E64CB46F80}" presName="textNode" presStyleLbl="bgShp" presStyleIdx="0" presStyleCnt="2"/>
      <dgm:spPr/>
      <dgm:t>
        <a:bodyPr/>
        <a:lstStyle/>
        <a:p>
          <a:endParaRPr lang="en-US"/>
        </a:p>
      </dgm:t>
    </dgm:pt>
    <dgm:pt modelId="{C9F4F1D8-1260-4DBF-9C0C-6286F04FA92B}" type="pres">
      <dgm:prSet presAssocID="{F6769A8C-46CC-4E9C-8C2C-E3E64CB46F80}" presName="compChildNode" presStyleCnt="0"/>
      <dgm:spPr/>
      <dgm:t>
        <a:bodyPr/>
        <a:lstStyle/>
        <a:p>
          <a:endParaRPr lang="en-US"/>
        </a:p>
      </dgm:t>
    </dgm:pt>
    <dgm:pt modelId="{5A6F2FFF-1517-4274-A89A-A43116D53E87}" type="pres">
      <dgm:prSet presAssocID="{F6769A8C-46CC-4E9C-8C2C-E3E64CB46F80}" presName="theInnerList" presStyleCnt="0"/>
      <dgm:spPr/>
      <dgm:t>
        <a:bodyPr/>
        <a:lstStyle/>
        <a:p>
          <a:endParaRPr lang="en-US"/>
        </a:p>
      </dgm:t>
    </dgm:pt>
    <dgm:pt modelId="{07446D1F-F6CE-40E4-9765-0F9240AC66C3}" type="pres">
      <dgm:prSet presAssocID="{798C686F-05B4-4A7F-BEFC-C9113B6C5BE4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CFFECD-CA58-4BD3-9AA4-AED301903753}" type="pres">
      <dgm:prSet presAssocID="{798C686F-05B4-4A7F-BEFC-C9113B6C5BE4}" presName="aSpace2" presStyleCnt="0"/>
      <dgm:spPr/>
      <dgm:t>
        <a:bodyPr/>
        <a:lstStyle/>
        <a:p>
          <a:endParaRPr lang="en-US"/>
        </a:p>
      </dgm:t>
    </dgm:pt>
    <dgm:pt modelId="{92D14086-8155-4EAA-B8A6-378A340834AA}" type="pres">
      <dgm:prSet presAssocID="{EE70EA8A-3644-4D66-8E53-2AC8AD5A857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20E67F-DEBF-4DAD-9698-991ABC38F9E3}" type="pres">
      <dgm:prSet presAssocID="{F6769A8C-46CC-4E9C-8C2C-E3E64CB46F80}" presName="aSpace" presStyleCnt="0"/>
      <dgm:spPr/>
      <dgm:t>
        <a:bodyPr/>
        <a:lstStyle/>
        <a:p>
          <a:endParaRPr lang="en-US"/>
        </a:p>
      </dgm:t>
    </dgm:pt>
    <dgm:pt modelId="{7B2F5D2F-A0CA-4EDA-A4EB-1691313810AA}" type="pres">
      <dgm:prSet presAssocID="{628B3618-96F4-439E-B459-00CAB4BF693E}" presName="compNode" presStyleCnt="0"/>
      <dgm:spPr/>
      <dgm:t>
        <a:bodyPr/>
        <a:lstStyle/>
        <a:p>
          <a:endParaRPr lang="en-US"/>
        </a:p>
      </dgm:t>
    </dgm:pt>
    <dgm:pt modelId="{1F8FBCD1-4421-4E29-8637-65F2CA8370D2}" type="pres">
      <dgm:prSet presAssocID="{628B3618-96F4-439E-B459-00CAB4BF693E}" presName="aNode" presStyleLbl="bgShp" presStyleIdx="1" presStyleCnt="2"/>
      <dgm:spPr/>
      <dgm:t>
        <a:bodyPr/>
        <a:lstStyle/>
        <a:p>
          <a:endParaRPr lang="en-US"/>
        </a:p>
      </dgm:t>
    </dgm:pt>
    <dgm:pt modelId="{7D5FB01A-CA0B-43F3-8515-A9CA54FBF4E0}" type="pres">
      <dgm:prSet presAssocID="{628B3618-96F4-439E-B459-00CAB4BF693E}" presName="textNode" presStyleLbl="bgShp" presStyleIdx="1" presStyleCnt="2"/>
      <dgm:spPr/>
      <dgm:t>
        <a:bodyPr/>
        <a:lstStyle/>
        <a:p>
          <a:endParaRPr lang="en-US"/>
        </a:p>
      </dgm:t>
    </dgm:pt>
    <dgm:pt modelId="{E2202EC0-8A10-4B39-980A-FB390AB27E75}" type="pres">
      <dgm:prSet presAssocID="{628B3618-96F4-439E-B459-00CAB4BF693E}" presName="compChildNode" presStyleCnt="0"/>
      <dgm:spPr/>
      <dgm:t>
        <a:bodyPr/>
        <a:lstStyle/>
        <a:p>
          <a:endParaRPr lang="en-US"/>
        </a:p>
      </dgm:t>
    </dgm:pt>
    <dgm:pt modelId="{1DAFE96A-C115-4CEB-9440-28BB14D988E7}" type="pres">
      <dgm:prSet presAssocID="{628B3618-96F4-439E-B459-00CAB4BF693E}" presName="theInnerList" presStyleCnt="0"/>
      <dgm:spPr/>
      <dgm:t>
        <a:bodyPr/>
        <a:lstStyle/>
        <a:p>
          <a:endParaRPr lang="en-US"/>
        </a:p>
      </dgm:t>
    </dgm:pt>
    <dgm:pt modelId="{F3DE5FD8-E95B-4FD2-ACF6-7128B1EF1D73}" type="pres">
      <dgm:prSet presAssocID="{8E9A1D7C-387A-4859-A648-92401E4B0D97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E7A9C5-E166-477C-8433-1E597442B757}" type="pres">
      <dgm:prSet presAssocID="{8E9A1D7C-387A-4859-A648-92401E4B0D97}" presName="aSpace2" presStyleCnt="0"/>
      <dgm:spPr/>
      <dgm:t>
        <a:bodyPr/>
        <a:lstStyle/>
        <a:p>
          <a:endParaRPr lang="en-US"/>
        </a:p>
      </dgm:t>
    </dgm:pt>
    <dgm:pt modelId="{5BFDE926-1CFD-4D28-A8E2-C6BA2F213DBC}" type="pres">
      <dgm:prSet presAssocID="{4EAB45AB-D7FF-4A84-90C5-6F5F5F6313D8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1463D2-D614-4314-9CD6-8F9856209C40}" type="presOf" srcId="{F6769A8C-46CC-4E9C-8C2C-E3E64CB46F80}" destId="{15DE3AEC-A10D-43DD-B841-E3B175C6BD67}" srcOrd="0" destOrd="0" presId="urn:microsoft.com/office/officeart/2005/8/layout/lProcess2"/>
    <dgm:cxn modelId="{CBE42855-772C-4BA6-B2BA-98A8682512C8}" type="presOf" srcId="{F6769A8C-46CC-4E9C-8C2C-E3E64CB46F80}" destId="{AF661F34-E256-4437-BE17-58A532A42231}" srcOrd="1" destOrd="0" presId="urn:microsoft.com/office/officeart/2005/8/layout/lProcess2"/>
    <dgm:cxn modelId="{15676136-A533-435E-AB2B-365443FC7E22}" srcId="{628B3618-96F4-439E-B459-00CAB4BF693E}" destId="{4EAB45AB-D7FF-4A84-90C5-6F5F5F6313D8}" srcOrd="1" destOrd="0" parTransId="{8D9A6800-ADBB-4EE8-98F2-165FF1FF1AED}" sibTransId="{0B88537A-7868-4FD8-B3CA-4FF5D90F9A61}"/>
    <dgm:cxn modelId="{0F114016-27D4-4502-AD52-8EFD86B2E004}" type="presOf" srcId="{628B3618-96F4-439E-B459-00CAB4BF693E}" destId="{7D5FB01A-CA0B-43F3-8515-A9CA54FBF4E0}" srcOrd="1" destOrd="0" presId="urn:microsoft.com/office/officeart/2005/8/layout/lProcess2"/>
    <dgm:cxn modelId="{46D9DEA4-7CBF-4C1A-BE94-C63A2B5DC1A6}" srcId="{628B3618-96F4-439E-B459-00CAB4BF693E}" destId="{8E9A1D7C-387A-4859-A648-92401E4B0D97}" srcOrd="0" destOrd="0" parTransId="{AF5A0FDA-506E-4EE4-8547-850373792AE2}" sibTransId="{0A4F157B-49BC-4FAF-9389-18635034F867}"/>
    <dgm:cxn modelId="{EA7129AB-4BAC-47F0-B0DB-EA40D32DF87F}" srcId="{5A20474E-CC23-4EF0-883A-3471B3B390A5}" destId="{F6769A8C-46CC-4E9C-8C2C-E3E64CB46F80}" srcOrd="0" destOrd="0" parTransId="{6F043F7D-54F4-4615-B2F5-3A0776014338}" sibTransId="{24153A40-B63B-48FA-A9C8-A433911E8FF6}"/>
    <dgm:cxn modelId="{068D5921-49D9-44C4-ACEF-AC9D5BD92B53}" type="presOf" srcId="{798C686F-05B4-4A7F-BEFC-C9113B6C5BE4}" destId="{07446D1F-F6CE-40E4-9765-0F9240AC66C3}" srcOrd="0" destOrd="0" presId="urn:microsoft.com/office/officeart/2005/8/layout/lProcess2"/>
    <dgm:cxn modelId="{75EB5040-BF91-4675-BF2E-E4B6FC34A13B}" type="presOf" srcId="{8E9A1D7C-387A-4859-A648-92401E4B0D97}" destId="{F3DE5FD8-E95B-4FD2-ACF6-7128B1EF1D73}" srcOrd="0" destOrd="0" presId="urn:microsoft.com/office/officeart/2005/8/layout/lProcess2"/>
    <dgm:cxn modelId="{88EFB877-026B-4B99-BB4C-10E0949F4111}" srcId="{5A20474E-CC23-4EF0-883A-3471B3B390A5}" destId="{628B3618-96F4-439E-B459-00CAB4BF693E}" srcOrd="1" destOrd="0" parTransId="{4BF0342D-98F3-46E8-B204-8867C02F2DF5}" sibTransId="{3C695499-C131-4F0E-8ED7-CD167B86A0AC}"/>
    <dgm:cxn modelId="{4171B9EA-BF3B-446B-A345-19B40D5A3FB4}" type="presOf" srcId="{EE70EA8A-3644-4D66-8E53-2AC8AD5A8575}" destId="{92D14086-8155-4EAA-B8A6-378A340834AA}" srcOrd="0" destOrd="0" presId="urn:microsoft.com/office/officeart/2005/8/layout/lProcess2"/>
    <dgm:cxn modelId="{8456EEE3-712B-40E1-88AB-01306D81964C}" type="presOf" srcId="{4EAB45AB-D7FF-4A84-90C5-6F5F5F6313D8}" destId="{5BFDE926-1CFD-4D28-A8E2-C6BA2F213DBC}" srcOrd="0" destOrd="0" presId="urn:microsoft.com/office/officeart/2005/8/layout/lProcess2"/>
    <dgm:cxn modelId="{C89DBED4-425A-45DF-94F5-42789FED8E8A}" srcId="{F6769A8C-46CC-4E9C-8C2C-E3E64CB46F80}" destId="{798C686F-05B4-4A7F-BEFC-C9113B6C5BE4}" srcOrd="0" destOrd="0" parTransId="{10D5C5C0-585A-45A8-834F-480C57896A0D}" sibTransId="{9D826C4F-ED46-4807-837A-74C75E1E75B1}"/>
    <dgm:cxn modelId="{D5160630-4788-4711-81D2-D03282E549EB}" type="presOf" srcId="{5A20474E-CC23-4EF0-883A-3471B3B390A5}" destId="{A5409B30-4009-4D3E-9B58-C1D203DDB34C}" srcOrd="0" destOrd="0" presId="urn:microsoft.com/office/officeart/2005/8/layout/lProcess2"/>
    <dgm:cxn modelId="{FAC5D65E-D4B5-4D74-A279-694B1A6F03D0}" type="presOf" srcId="{628B3618-96F4-439E-B459-00CAB4BF693E}" destId="{1F8FBCD1-4421-4E29-8637-65F2CA8370D2}" srcOrd="0" destOrd="0" presId="urn:microsoft.com/office/officeart/2005/8/layout/lProcess2"/>
    <dgm:cxn modelId="{DAB53633-8E0F-4E49-852E-137D2D2BA766}" srcId="{F6769A8C-46CC-4E9C-8C2C-E3E64CB46F80}" destId="{EE70EA8A-3644-4D66-8E53-2AC8AD5A8575}" srcOrd="1" destOrd="0" parTransId="{4331D7BA-60A9-4166-888D-83DB5A0F5CE4}" sibTransId="{45B47FF2-FF6A-4589-85A9-2B9C0ECECD75}"/>
    <dgm:cxn modelId="{0F5724E4-4421-4CBA-9C78-27D4287EAA1D}" type="presParOf" srcId="{A5409B30-4009-4D3E-9B58-C1D203DDB34C}" destId="{1766D97E-90EF-47F1-8083-14D4009F1ACA}" srcOrd="0" destOrd="0" presId="urn:microsoft.com/office/officeart/2005/8/layout/lProcess2"/>
    <dgm:cxn modelId="{41E11EDD-9C08-48F1-80C7-6930798955E2}" type="presParOf" srcId="{1766D97E-90EF-47F1-8083-14D4009F1ACA}" destId="{15DE3AEC-A10D-43DD-B841-E3B175C6BD67}" srcOrd="0" destOrd="0" presId="urn:microsoft.com/office/officeart/2005/8/layout/lProcess2"/>
    <dgm:cxn modelId="{5A18B880-2222-4B68-B5DE-7E2D2490DCEA}" type="presParOf" srcId="{1766D97E-90EF-47F1-8083-14D4009F1ACA}" destId="{AF661F34-E256-4437-BE17-58A532A42231}" srcOrd="1" destOrd="0" presId="urn:microsoft.com/office/officeart/2005/8/layout/lProcess2"/>
    <dgm:cxn modelId="{EF66B435-EC62-4C43-A518-FE2A18776F8E}" type="presParOf" srcId="{1766D97E-90EF-47F1-8083-14D4009F1ACA}" destId="{C9F4F1D8-1260-4DBF-9C0C-6286F04FA92B}" srcOrd="2" destOrd="0" presId="urn:microsoft.com/office/officeart/2005/8/layout/lProcess2"/>
    <dgm:cxn modelId="{C93F3A67-CB49-40BC-BE8E-D5DACCE2F077}" type="presParOf" srcId="{C9F4F1D8-1260-4DBF-9C0C-6286F04FA92B}" destId="{5A6F2FFF-1517-4274-A89A-A43116D53E87}" srcOrd="0" destOrd="0" presId="urn:microsoft.com/office/officeart/2005/8/layout/lProcess2"/>
    <dgm:cxn modelId="{21F60DBF-CA72-41DB-8BFE-17B2912FB7FA}" type="presParOf" srcId="{5A6F2FFF-1517-4274-A89A-A43116D53E87}" destId="{07446D1F-F6CE-40E4-9765-0F9240AC66C3}" srcOrd="0" destOrd="0" presId="urn:microsoft.com/office/officeart/2005/8/layout/lProcess2"/>
    <dgm:cxn modelId="{0DA83A1B-B481-4027-85A5-47BDEB2F4018}" type="presParOf" srcId="{5A6F2FFF-1517-4274-A89A-A43116D53E87}" destId="{CBCFFECD-CA58-4BD3-9AA4-AED301903753}" srcOrd="1" destOrd="0" presId="urn:microsoft.com/office/officeart/2005/8/layout/lProcess2"/>
    <dgm:cxn modelId="{E720D282-65CC-4F90-A3B0-31336165DBFF}" type="presParOf" srcId="{5A6F2FFF-1517-4274-A89A-A43116D53E87}" destId="{92D14086-8155-4EAA-B8A6-378A340834AA}" srcOrd="2" destOrd="0" presId="urn:microsoft.com/office/officeart/2005/8/layout/lProcess2"/>
    <dgm:cxn modelId="{F568A8B1-19E2-4A79-944F-9E38B3B641FF}" type="presParOf" srcId="{A5409B30-4009-4D3E-9B58-C1D203DDB34C}" destId="{F620E67F-DEBF-4DAD-9698-991ABC38F9E3}" srcOrd="1" destOrd="0" presId="urn:microsoft.com/office/officeart/2005/8/layout/lProcess2"/>
    <dgm:cxn modelId="{E00EE5FE-75FB-4E90-95F6-B76094BB6CD9}" type="presParOf" srcId="{A5409B30-4009-4D3E-9B58-C1D203DDB34C}" destId="{7B2F5D2F-A0CA-4EDA-A4EB-1691313810AA}" srcOrd="2" destOrd="0" presId="urn:microsoft.com/office/officeart/2005/8/layout/lProcess2"/>
    <dgm:cxn modelId="{43ECF567-369C-42A2-9BEB-6FD160BA5F4B}" type="presParOf" srcId="{7B2F5D2F-A0CA-4EDA-A4EB-1691313810AA}" destId="{1F8FBCD1-4421-4E29-8637-65F2CA8370D2}" srcOrd="0" destOrd="0" presId="urn:microsoft.com/office/officeart/2005/8/layout/lProcess2"/>
    <dgm:cxn modelId="{C4093C10-7F91-4BFD-83AC-40CD70A9B57F}" type="presParOf" srcId="{7B2F5D2F-A0CA-4EDA-A4EB-1691313810AA}" destId="{7D5FB01A-CA0B-43F3-8515-A9CA54FBF4E0}" srcOrd="1" destOrd="0" presId="urn:microsoft.com/office/officeart/2005/8/layout/lProcess2"/>
    <dgm:cxn modelId="{10A8EB1D-A9B3-4B8A-AEC9-F255526BFB7E}" type="presParOf" srcId="{7B2F5D2F-A0CA-4EDA-A4EB-1691313810AA}" destId="{E2202EC0-8A10-4B39-980A-FB390AB27E75}" srcOrd="2" destOrd="0" presId="urn:microsoft.com/office/officeart/2005/8/layout/lProcess2"/>
    <dgm:cxn modelId="{078FBFB2-F661-4CD7-AABE-687AF8709517}" type="presParOf" srcId="{E2202EC0-8A10-4B39-980A-FB390AB27E75}" destId="{1DAFE96A-C115-4CEB-9440-28BB14D988E7}" srcOrd="0" destOrd="0" presId="urn:microsoft.com/office/officeart/2005/8/layout/lProcess2"/>
    <dgm:cxn modelId="{07722D50-6D0F-43BF-A8DF-21B071B54CDD}" type="presParOf" srcId="{1DAFE96A-C115-4CEB-9440-28BB14D988E7}" destId="{F3DE5FD8-E95B-4FD2-ACF6-7128B1EF1D73}" srcOrd="0" destOrd="0" presId="urn:microsoft.com/office/officeart/2005/8/layout/lProcess2"/>
    <dgm:cxn modelId="{055C7ACF-E4C4-4802-B497-54B5B73BCA24}" type="presParOf" srcId="{1DAFE96A-C115-4CEB-9440-28BB14D988E7}" destId="{C3E7A9C5-E166-477C-8433-1E597442B757}" srcOrd="1" destOrd="0" presId="urn:microsoft.com/office/officeart/2005/8/layout/lProcess2"/>
    <dgm:cxn modelId="{9F7EE4D5-2AB2-41EC-BA48-8229FE66E5C3}" type="presParOf" srcId="{1DAFE96A-C115-4CEB-9440-28BB14D988E7}" destId="{5BFDE926-1CFD-4D28-A8E2-C6BA2F213DBC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379C63-EFF2-4EC2-84A9-565F7D062BCB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A7A9C6-702A-4D17-A0DC-16E263538B6C}">
      <dgm:prSet phldrT="[Text]" custT="1"/>
      <dgm:spPr>
        <a:xfrm>
          <a:off x="331235" y="3050"/>
          <a:ext cx="2842728" cy="1134963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Detect all the memories present in the design based on the power pin</a:t>
          </a:r>
          <a:endParaRPr lang="en-US" sz="2000" b="1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04BF5AF6-9CDC-46C4-B355-AB4ED982C6FF}" type="parTrans" cxnId="{51E6A91C-DBB0-48EA-ACD1-EB9397610195}">
      <dgm:prSet/>
      <dgm:spPr/>
      <dgm:t>
        <a:bodyPr/>
        <a:lstStyle/>
        <a:p>
          <a:endParaRPr lang="en-US"/>
        </a:p>
      </dgm:t>
    </dgm:pt>
    <dgm:pt modelId="{A5E64A89-951A-421F-B466-B247D8C64ED1}" type="sibTrans" cxnId="{51E6A91C-DBB0-48EA-ACD1-EB9397610195}">
      <dgm:prSet/>
      <dgm:spPr>
        <a:xfrm rot="5400000">
          <a:off x="1539794" y="1166388"/>
          <a:ext cx="425611" cy="510733"/>
        </a:xfr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FBD0B3B0-49D7-4A8B-95EA-D3A93FB74003}">
      <dgm:prSet phldrT="[Text]" custT="1"/>
      <dgm:spPr>
        <a:xfrm>
          <a:off x="331235" y="1705495"/>
          <a:ext cx="2842728" cy="1134963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Group memories that are close to each other based on user specified value</a:t>
          </a:r>
          <a:endParaRPr lang="en-US" sz="2000" b="1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0985F3D7-6462-4C76-A6CF-DFE245CFBE93}" type="parTrans" cxnId="{EB1F9D99-6212-4B38-AEB7-CEF277C321EA}">
      <dgm:prSet/>
      <dgm:spPr/>
      <dgm:t>
        <a:bodyPr/>
        <a:lstStyle/>
        <a:p>
          <a:endParaRPr lang="en-US"/>
        </a:p>
      </dgm:t>
    </dgm:pt>
    <dgm:pt modelId="{A9664D79-DE24-487C-AD8A-0CA9BB038F51}" type="sibTrans" cxnId="{EB1F9D99-6212-4B38-AEB7-CEF277C321EA}">
      <dgm:prSet/>
      <dgm:spPr>
        <a:xfrm rot="5400000">
          <a:off x="1539794" y="2868833"/>
          <a:ext cx="425611" cy="510733"/>
        </a:xfr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A157BF58-E6F5-4750-8AE1-B7674C49BD95}">
      <dgm:prSet phldrT="[Text]" custT="1"/>
      <dgm:spPr>
        <a:xfrm>
          <a:off x="331235" y="3407940"/>
          <a:ext cx="2842728" cy="1134963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Draw power grid structure for the continuous pins of each memory grouping</a:t>
          </a:r>
          <a:endParaRPr lang="en-US" sz="2000" b="1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D18AC09D-CEA4-4C5A-BEA6-5B71D89133A0}" type="parTrans" cxnId="{F870081D-673F-4332-A9D1-63AC567A6D2A}">
      <dgm:prSet/>
      <dgm:spPr/>
      <dgm:t>
        <a:bodyPr/>
        <a:lstStyle/>
        <a:p>
          <a:endParaRPr lang="en-US"/>
        </a:p>
      </dgm:t>
    </dgm:pt>
    <dgm:pt modelId="{6C4542E3-A74E-44DD-B529-A715BBB5CB49}" type="sibTrans" cxnId="{F870081D-673F-4332-A9D1-63AC567A6D2A}">
      <dgm:prSet/>
      <dgm:spPr>
        <a:xfrm rot="5400000">
          <a:off x="1539794" y="4571278"/>
          <a:ext cx="425611" cy="510733"/>
        </a:xfr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71E064D-B9EB-44A3-96F4-74FB70BD0D2A}">
      <dgm:prSet custT="1"/>
      <dgm:spPr>
        <a:xfrm>
          <a:off x="331235" y="5110385"/>
          <a:ext cx="2842728" cy="1134963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Add power routes for non-continuous pins of each grouping</a:t>
          </a:r>
          <a:endParaRPr lang="en-US" sz="2000" b="1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5EF622E9-DA25-40FB-B1FB-93E9FE2D2612}" type="parTrans" cxnId="{AFE8038C-F1A3-4A03-97E3-A4608AB84CD7}">
      <dgm:prSet/>
      <dgm:spPr/>
      <dgm:t>
        <a:bodyPr/>
        <a:lstStyle/>
        <a:p>
          <a:endParaRPr lang="en-US"/>
        </a:p>
      </dgm:t>
    </dgm:pt>
    <dgm:pt modelId="{2776282E-6B89-4E21-BFD5-FCBAF5D73120}" type="sibTrans" cxnId="{AFE8038C-F1A3-4A03-97E3-A4608AB84CD7}">
      <dgm:prSet/>
      <dgm:spPr/>
      <dgm:t>
        <a:bodyPr/>
        <a:lstStyle/>
        <a:p>
          <a:endParaRPr lang="en-US"/>
        </a:p>
      </dgm:t>
    </dgm:pt>
    <dgm:pt modelId="{3D1F1D58-AF7F-4024-8DC7-D9E6110E2B74}" type="pres">
      <dgm:prSet presAssocID="{5D379C63-EFF2-4EC2-84A9-565F7D062BCB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0748AA-DBDB-4C24-BEC6-86A27CD45809}" type="pres">
      <dgm:prSet presAssocID="{FEA7A9C6-702A-4D17-A0DC-16E263538B6C}" presName="node" presStyleLbl="node1" presStyleIdx="0" presStyleCnt="4" custScaleX="22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D3800-8797-4F82-8CE9-15E659D2A179}" type="pres">
      <dgm:prSet presAssocID="{A5E64A89-951A-421F-B466-B247D8C64ED1}" presName="sibTrans" presStyleLbl="sibTrans2D1" presStyleIdx="0" presStyleCnt="3"/>
      <dgm:spPr/>
      <dgm:t>
        <a:bodyPr/>
        <a:lstStyle/>
        <a:p>
          <a:endParaRPr lang="en-US"/>
        </a:p>
      </dgm:t>
    </dgm:pt>
    <dgm:pt modelId="{91D15E53-C26C-41AB-85B9-9B87E669C4BF}" type="pres">
      <dgm:prSet presAssocID="{A5E64A89-951A-421F-B466-B247D8C64ED1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43C9589-36CF-44D7-8F72-74744D2508F3}" type="pres">
      <dgm:prSet presAssocID="{FBD0B3B0-49D7-4A8B-95EA-D3A93FB74003}" presName="node" presStyleLbl="node1" presStyleIdx="1" presStyleCnt="4" custScaleX="22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A7A49A-55DB-4165-B5B7-B062393011A3}" type="pres">
      <dgm:prSet presAssocID="{A9664D79-DE24-487C-AD8A-0CA9BB038F5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921A346-D12C-4642-9C3C-4FF29025915D}" type="pres">
      <dgm:prSet presAssocID="{A9664D79-DE24-487C-AD8A-0CA9BB038F5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F7FFBDFF-DE38-4286-8EFA-7A3932AEE586}" type="pres">
      <dgm:prSet presAssocID="{A157BF58-E6F5-4750-8AE1-B7674C49BD95}" presName="node" presStyleLbl="node1" presStyleIdx="2" presStyleCnt="4" custScaleX="22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AFE46-BB2F-44A4-A192-77E376CD9205}" type="pres">
      <dgm:prSet presAssocID="{6C4542E3-A74E-44DD-B529-A715BBB5CB4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540EB36-5F54-4E13-8683-1D038097812B}" type="pres">
      <dgm:prSet presAssocID="{6C4542E3-A74E-44DD-B529-A715BBB5CB4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0F45B014-A94B-4852-8C3B-7F5CE6294F62}" type="pres">
      <dgm:prSet presAssocID="{271E064D-B9EB-44A3-96F4-74FB70BD0D2A}" presName="node" presStyleLbl="node1" presStyleIdx="3" presStyleCnt="4" custScaleX="228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D225EAA-324D-4C95-94E8-72DB57C2AA97}" type="presOf" srcId="{FEA7A9C6-702A-4D17-A0DC-16E263538B6C}" destId="{FA0748AA-DBDB-4C24-BEC6-86A27CD45809}" srcOrd="0" destOrd="0" presId="urn:microsoft.com/office/officeart/2005/8/layout/process2"/>
    <dgm:cxn modelId="{CF4E162D-A68E-4110-9AC9-507902D56145}" type="presOf" srcId="{271E064D-B9EB-44A3-96F4-74FB70BD0D2A}" destId="{0F45B014-A94B-4852-8C3B-7F5CE6294F62}" srcOrd="0" destOrd="0" presId="urn:microsoft.com/office/officeart/2005/8/layout/process2"/>
    <dgm:cxn modelId="{F870081D-673F-4332-A9D1-63AC567A6D2A}" srcId="{5D379C63-EFF2-4EC2-84A9-565F7D062BCB}" destId="{A157BF58-E6F5-4750-8AE1-B7674C49BD95}" srcOrd="2" destOrd="0" parTransId="{D18AC09D-CEA4-4C5A-BEA6-5B71D89133A0}" sibTransId="{6C4542E3-A74E-44DD-B529-A715BBB5CB49}"/>
    <dgm:cxn modelId="{51E6A91C-DBB0-48EA-ACD1-EB9397610195}" srcId="{5D379C63-EFF2-4EC2-84A9-565F7D062BCB}" destId="{FEA7A9C6-702A-4D17-A0DC-16E263538B6C}" srcOrd="0" destOrd="0" parTransId="{04BF5AF6-9CDC-46C4-B355-AB4ED982C6FF}" sibTransId="{A5E64A89-951A-421F-B466-B247D8C64ED1}"/>
    <dgm:cxn modelId="{EB1F9D99-6212-4B38-AEB7-CEF277C321EA}" srcId="{5D379C63-EFF2-4EC2-84A9-565F7D062BCB}" destId="{FBD0B3B0-49D7-4A8B-95EA-D3A93FB74003}" srcOrd="1" destOrd="0" parTransId="{0985F3D7-6462-4C76-A6CF-DFE245CFBE93}" sibTransId="{A9664D79-DE24-487C-AD8A-0CA9BB038F51}"/>
    <dgm:cxn modelId="{8B785F66-3A99-4AC8-BEDE-5B6D22FD81AB}" type="presOf" srcId="{A5E64A89-951A-421F-B466-B247D8C64ED1}" destId="{91D15E53-C26C-41AB-85B9-9B87E669C4BF}" srcOrd="1" destOrd="0" presId="urn:microsoft.com/office/officeart/2005/8/layout/process2"/>
    <dgm:cxn modelId="{44E11794-E8FE-484E-8EF1-AD8B5ECA6D17}" type="presOf" srcId="{A9664D79-DE24-487C-AD8A-0CA9BB038F51}" destId="{2921A346-D12C-4642-9C3C-4FF29025915D}" srcOrd="1" destOrd="0" presId="urn:microsoft.com/office/officeart/2005/8/layout/process2"/>
    <dgm:cxn modelId="{6F8A6ED8-E162-4C69-B8AE-FD4660D4BE6E}" type="presOf" srcId="{6C4542E3-A74E-44DD-B529-A715BBB5CB49}" destId="{D540EB36-5F54-4E13-8683-1D038097812B}" srcOrd="1" destOrd="0" presId="urn:microsoft.com/office/officeart/2005/8/layout/process2"/>
    <dgm:cxn modelId="{FF5493F2-3B87-4870-9333-F148F96AAF6A}" type="presOf" srcId="{A5E64A89-951A-421F-B466-B247D8C64ED1}" destId="{BC1D3800-8797-4F82-8CE9-15E659D2A179}" srcOrd="0" destOrd="0" presId="urn:microsoft.com/office/officeart/2005/8/layout/process2"/>
    <dgm:cxn modelId="{AFE8038C-F1A3-4A03-97E3-A4608AB84CD7}" srcId="{5D379C63-EFF2-4EC2-84A9-565F7D062BCB}" destId="{271E064D-B9EB-44A3-96F4-74FB70BD0D2A}" srcOrd="3" destOrd="0" parTransId="{5EF622E9-DA25-40FB-B1FB-93E9FE2D2612}" sibTransId="{2776282E-6B89-4E21-BFD5-FCBAF5D73120}"/>
    <dgm:cxn modelId="{8C1C973D-E430-453B-A9D4-2EFB44DEA64D}" type="presOf" srcId="{A157BF58-E6F5-4750-8AE1-B7674C49BD95}" destId="{F7FFBDFF-DE38-4286-8EFA-7A3932AEE586}" srcOrd="0" destOrd="0" presId="urn:microsoft.com/office/officeart/2005/8/layout/process2"/>
    <dgm:cxn modelId="{B8953171-3041-431C-AACA-05081C6606A1}" type="presOf" srcId="{6C4542E3-A74E-44DD-B529-A715BBB5CB49}" destId="{E21AFE46-BB2F-44A4-A192-77E376CD9205}" srcOrd="0" destOrd="0" presId="urn:microsoft.com/office/officeart/2005/8/layout/process2"/>
    <dgm:cxn modelId="{21AA8B7E-29D3-4445-B805-CC5AD29F17E6}" type="presOf" srcId="{A9664D79-DE24-487C-AD8A-0CA9BB038F51}" destId="{C4A7A49A-55DB-4165-B5B7-B062393011A3}" srcOrd="0" destOrd="0" presId="urn:microsoft.com/office/officeart/2005/8/layout/process2"/>
    <dgm:cxn modelId="{371BF19A-6BBA-41AE-AE50-85628E1B3048}" type="presOf" srcId="{5D379C63-EFF2-4EC2-84A9-565F7D062BCB}" destId="{3D1F1D58-AF7F-4024-8DC7-D9E6110E2B74}" srcOrd="0" destOrd="0" presId="urn:microsoft.com/office/officeart/2005/8/layout/process2"/>
    <dgm:cxn modelId="{F77754FE-852F-4329-A6CE-8E8028900FB0}" type="presOf" srcId="{FBD0B3B0-49D7-4A8B-95EA-D3A93FB74003}" destId="{643C9589-36CF-44D7-8F72-74744D2508F3}" srcOrd="0" destOrd="0" presId="urn:microsoft.com/office/officeart/2005/8/layout/process2"/>
    <dgm:cxn modelId="{3CBDD9D4-698F-41EB-BD75-9502D220AB87}" type="presParOf" srcId="{3D1F1D58-AF7F-4024-8DC7-D9E6110E2B74}" destId="{FA0748AA-DBDB-4C24-BEC6-86A27CD45809}" srcOrd="0" destOrd="0" presId="urn:microsoft.com/office/officeart/2005/8/layout/process2"/>
    <dgm:cxn modelId="{4A082CCD-D41E-4BA7-A3B4-72043F5727F6}" type="presParOf" srcId="{3D1F1D58-AF7F-4024-8DC7-D9E6110E2B74}" destId="{BC1D3800-8797-4F82-8CE9-15E659D2A179}" srcOrd="1" destOrd="0" presId="urn:microsoft.com/office/officeart/2005/8/layout/process2"/>
    <dgm:cxn modelId="{D047CB86-802C-4BD4-853C-06AFECDE9EC0}" type="presParOf" srcId="{BC1D3800-8797-4F82-8CE9-15E659D2A179}" destId="{91D15E53-C26C-41AB-85B9-9B87E669C4BF}" srcOrd="0" destOrd="0" presId="urn:microsoft.com/office/officeart/2005/8/layout/process2"/>
    <dgm:cxn modelId="{B1043553-B853-4242-BAB6-D86E888C90E5}" type="presParOf" srcId="{3D1F1D58-AF7F-4024-8DC7-D9E6110E2B74}" destId="{643C9589-36CF-44D7-8F72-74744D2508F3}" srcOrd="2" destOrd="0" presId="urn:microsoft.com/office/officeart/2005/8/layout/process2"/>
    <dgm:cxn modelId="{BFCEB584-7E22-4786-97BD-FE8CB21CB4FB}" type="presParOf" srcId="{3D1F1D58-AF7F-4024-8DC7-D9E6110E2B74}" destId="{C4A7A49A-55DB-4165-B5B7-B062393011A3}" srcOrd="3" destOrd="0" presId="urn:microsoft.com/office/officeart/2005/8/layout/process2"/>
    <dgm:cxn modelId="{7F80BB7A-2FFB-428F-9BAD-33BE5F5605EB}" type="presParOf" srcId="{C4A7A49A-55DB-4165-B5B7-B062393011A3}" destId="{2921A346-D12C-4642-9C3C-4FF29025915D}" srcOrd="0" destOrd="0" presId="urn:microsoft.com/office/officeart/2005/8/layout/process2"/>
    <dgm:cxn modelId="{44DB0818-03E0-4D57-93BC-E4CB0F7E0D54}" type="presParOf" srcId="{3D1F1D58-AF7F-4024-8DC7-D9E6110E2B74}" destId="{F7FFBDFF-DE38-4286-8EFA-7A3932AEE586}" srcOrd="4" destOrd="0" presId="urn:microsoft.com/office/officeart/2005/8/layout/process2"/>
    <dgm:cxn modelId="{C7065549-146E-40DA-BFB2-980FF8334A0B}" type="presParOf" srcId="{3D1F1D58-AF7F-4024-8DC7-D9E6110E2B74}" destId="{E21AFE46-BB2F-44A4-A192-77E376CD9205}" srcOrd="5" destOrd="0" presId="urn:microsoft.com/office/officeart/2005/8/layout/process2"/>
    <dgm:cxn modelId="{DDD35662-58D3-41B6-AE8A-35A266369F8E}" type="presParOf" srcId="{E21AFE46-BB2F-44A4-A192-77E376CD9205}" destId="{D540EB36-5F54-4E13-8683-1D038097812B}" srcOrd="0" destOrd="0" presId="urn:microsoft.com/office/officeart/2005/8/layout/process2"/>
    <dgm:cxn modelId="{2EC9206A-B071-4A7A-ADD0-945FD69DD3E9}" type="presParOf" srcId="{3D1F1D58-AF7F-4024-8DC7-D9E6110E2B74}" destId="{0F45B014-A94B-4852-8C3B-7F5CE6294F6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C3DB28-F982-48A7-A22C-822A6B02F893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1B975909-2433-47BD-9E67-7DE67BB0213B}">
      <dgm:prSet phldrT="[Text]" custT="1"/>
      <dgm:spPr>
        <a:xfrm>
          <a:off x="237979" y="3013"/>
          <a:ext cx="4248440" cy="1121122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Identification</a:t>
          </a:r>
          <a:r>
            <a:rPr lang="en-US" sz="20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 of the </a:t>
          </a:r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dominant secondary net </a:t>
          </a:r>
          <a:r>
            <a:rPr lang="en-US" sz="20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and percentage usage of secondary power routed cells for each power domain</a:t>
          </a:r>
          <a:endParaRPr lang="en-US" sz="2000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F60EFB6C-FFA9-4E2A-B319-1CA95B1D8858}" type="parTrans" cxnId="{DFF570F0-CAD2-4264-87D3-301CAE5399CB}">
      <dgm:prSet/>
      <dgm:spPr/>
      <dgm:t>
        <a:bodyPr/>
        <a:lstStyle/>
        <a:p>
          <a:endParaRPr lang="en-US"/>
        </a:p>
      </dgm:t>
    </dgm:pt>
    <dgm:pt modelId="{446E392A-BD5D-4B12-B7D9-829DD056798C}" type="sibTrans" cxnId="{DFF570F0-CAD2-4264-87D3-301CAE5399CB}">
      <dgm:prSet/>
      <dgm:spPr>
        <a:xfrm rot="5400000">
          <a:off x="2151989" y="1152164"/>
          <a:ext cx="420420" cy="504505"/>
        </a:xfr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79EFA774-2045-40FF-B87D-4C45C05A4A1C}">
      <dgm:prSet phldrT="[Text]" custT="1"/>
      <dgm:spPr>
        <a:xfrm>
          <a:off x="237979" y="1684697"/>
          <a:ext cx="4248440" cy="1121122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Row site creation </a:t>
          </a:r>
          <a:r>
            <a:rPr lang="en-US" sz="20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at regular intervals based on the percentage of secondary routed cells </a:t>
          </a:r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for each domain</a:t>
          </a:r>
          <a:endParaRPr lang="en-US" sz="2000" b="1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3CAD7EAB-4D68-43F1-8E9A-D5F1E90E27BB}" type="parTrans" cxnId="{1006904D-2017-4462-92D2-A9A0804A3B63}">
      <dgm:prSet/>
      <dgm:spPr/>
      <dgm:t>
        <a:bodyPr/>
        <a:lstStyle/>
        <a:p>
          <a:endParaRPr lang="en-US"/>
        </a:p>
      </dgm:t>
    </dgm:pt>
    <dgm:pt modelId="{FFFCE7BC-EB4F-430E-9D52-7AC2206BEED6}" type="sibTrans" cxnId="{1006904D-2017-4462-92D2-A9A0804A3B63}">
      <dgm:prSet/>
      <dgm:spPr>
        <a:xfrm rot="5400000">
          <a:off x="2151989" y="2833847"/>
          <a:ext cx="420420" cy="504505"/>
        </a:xfr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333DF6F0-34E6-42B1-94DC-C3C3C8D8914D}">
      <dgm:prSet phldrT="[Text]" custT="1"/>
      <dgm:spPr>
        <a:xfrm>
          <a:off x="237979" y="3366380"/>
          <a:ext cx="4248440" cy="1121122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Pre-routing of dominant net  connecting standard cell rails </a:t>
          </a:r>
          <a:r>
            <a:rPr lang="en-US" sz="20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on the created row site for each power domain</a:t>
          </a:r>
          <a:endParaRPr lang="en-US" sz="2000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BBF9762B-E407-4077-8FCE-3510F57FCE09}" type="parTrans" cxnId="{6DB00D06-F6BE-47A7-A28B-3BB65F3749D4}">
      <dgm:prSet/>
      <dgm:spPr/>
      <dgm:t>
        <a:bodyPr/>
        <a:lstStyle/>
        <a:p>
          <a:endParaRPr lang="en-US"/>
        </a:p>
      </dgm:t>
    </dgm:pt>
    <dgm:pt modelId="{CF46426F-BA97-45D3-B751-2A8614F0220E}" type="sibTrans" cxnId="{6DB00D06-F6BE-47A7-A28B-3BB65F3749D4}">
      <dgm:prSet/>
      <dgm:spPr>
        <a:xfrm rot="5400000">
          <a:off x="2151989" y="4515530"/>
          <a:ext cx="420420" cy="504505"/>
        </a:xfr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US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DE06CCE0-B266-4D7D-811F-B53E85047D42}">
      <dgm:prSet custT="1"/>
      <dgm:spPr>
        <a:xfrm>
          <a:off x="237979" y="5048063"/>
          <a:ext cx="4248440" cy="1121122"/>
        </a:xfr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Other class of secondary routed cells </a:t>
          </a:r>
          <a:r>
            <a:rPr lang="en-US" sz="20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(minority ones) are </a:t>
          </a:r>
          <a:r>
            <a:rPr lang="en-US" sz="2000" b="1" dirty="0" err="1" smtClean="0">
              <a:solidFill>
                <a:srgbClr val="FFFF00"/>
              </a:solidFill>
              <a:latin typeface="Arial"/>
              <a:ea typeface="+mn-ea"/>
              <a:cs typeface="+mn-cs"/>
            </a:rPr>
            <a:t>pg</a:t>
          </a:r>
          <a:r>
            <a:rPr lang="en-US" sz="2000" b="1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-pin signal routed </a:t>
          </a:r>
          <a:r>
            <a:rPr lang="en-US" sz="20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for each power domain</a:t>
          </a:r>
          <a:endParaRPr lang="en-US" sz="2000" dirty="0">
            <a:solidFill>
              <a:srgbClr val="FFFF00"/>
            </a:solidFill>
            <a:latin typeface="Arial"/>
            <a:ea typeface="+mn-ea"/>
            <a:cs typeface="+mn-cs"/>
          </a:endParaRPr>
        </a:p>
      </dgm:t>
    </dgm:pt>
    <dgm:pt modelId="{366B6126-5389-492C-AAE4-CD7FA0A5E55F}" type="parTrans" cxnId="{3F6FCEAC-2101-44D1-8456-2B8A21D8F542}">
      <dgm:prSet/>
      <dgm:spPr/>
      <dgm:t>
        <a:bodyPr/>
        <a:lstStyle/>
        <a:p>
          <a:endParaRPr lang="en-US"/>
        </a:p>
      </dgm:t>
    </dgm:pt>
    <dgm:pt modelId="{962320B4-C8D3-44EC-AF60-49327AC8DE76}" type="sibTrans" cxnId="{3F6FCEAC-2101-44D1-8456-2B8A21D8F542}">
      <dgm:prSet/>
      <dgm:spPr/>
      <dgm:t>
        <a:bodyPr/>
        <a:lstStyle/>
        <a:p>
          <a:endParaRPr lang="en-US"/>
        </a:p>
      </dgm:t>
    </dgm:pt>
    <dgm:pt modelId="{00AABE6C-29C5-4EE3-972D-9B6B3B1B50E4}" type="pres">
      <dgm:prSet presAssocID="{28C3DB28-F982-48A7-A22C-822A6B02F893}" presName="linearFlow" presStyleCnt="0">
        <dgm:presLayoutVars>
          <dgm:resizeHandles val="exact"/>
        </dgm:presLayoutVars>
      </dgm:prSet>
      <dgm:spPr/>
    </dgm:pt>
    <dgm:pt modelId="{2F59432F-0BCD-4423-8335-0D391C257247}" type="pres">
      <dgm:prSet presAssocID="{1B975909-2433-47BD-9E67-7DE67BB0213B}" presName="node" presStyleLbl="node1" presStyleIdx="0" presStyleCnt="4" custScaleX="17279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B7906043-2F89-4ECA-9B25-25EDB7FE0BB1}" type="pres">
      <dgm:prSet presAssocID="{446E392A-BD5D-4B12-B7D9-829DD056798C}" presName="sibTrans" presStyleLbl="sibTrans2D1" presStyleIdx="0" presStyleCnt="3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4D9AD321-0901-41A6-A959-7A23EBB795C8}" type="pres">
      <dgm:prSet presAssocID="{446E392A-BD5D-4B12-B7D9-829DD056798C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2DEA86F-C529-4635-B598-E483F420E2D2}" type="pres">
      <dgm:prSet presAssocID="{79EFA774-2045-40FF-B87D-4C45C05A4A1C}" presName="node" presStyleLbl="node1" presStyleIdx="1" presStyleCnt="4" custScaleX="17279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9196F25C-CBBE-497A-B1A7-4123FC58515D}" type="pres">
      <dgm:prSet presAssocID="{FFFCE7BC-EB4F-430E-9D52-7AC2206BEED6}" presName="sibTrans" presStyleLbl="sibTrans2D1" presStyleIdx="1" presStyleCnt="3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E8F38681-F7F1-4783-A543-A91856D68FE3}" type="pres">
      <dgm:prSet presAssocID="{FFFCE7BC-EB4F-430E-9D52-7AC2206BEED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49BD5CF8-44C5-4708-9260-57CCDA8DD924}" type="pres">
      <dgm:prSet presAssocID="{333DF6F0-34E6-42B1-94DC-C3C3C8D8914D}" presName="node" presStyleLbl="node1" presStyleIdx="2" presStyleCnt="4" custScaleX="17279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BDA303E-7885-49F9-B602-1FEB570FC221}" type="pres">
      <dgm:prSet presAssocID="{CF46426F-BA97-45D3-B751-2A8614F0220E}" presName="sibTrans" presStyleLbl="sibTrans2D1" presStyleIdx="2" presStyleCnt="3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US"/>
        </a:p>
      </dgm:t>
    </dgm:pt>
    <dgm:pt modelId="{75A6CD69-9530-4126-9210-70899F102558}" type="pres">
      <dgm:prSet presAssocID="{CF46426F-BA97-45D3-B751-2A8614F0220E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B3DD7C9F-2C42-4847-B2FF-E71B45F3A16D}" type="pres">
      <dgm:prSet presAssocID="{DE06CCE0-B266-4D7D-811F-B53E85047D42}" presName="node" presStyleLbl="node1" presStyleIdx="3" presStyleCnt="4" custScaleX="167876" custLinFactNeighborX="0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</dgm:ptLst>
  <dgm:cxnLst>
    <dgm:cxn modelId="{3F6FCEAC-2101-44D1-8456-2B8A21D8F542}" srcId="{28C3DB28-F982-48A7-A22C-822A6B02F893}" destId="{DE06CCE0-B266-4D7D-811F-B53E85047D42}" srcOrd="3" destOrd="0" parTransId="{366B6126-5389-492C-AAE4-CD7FA0A5E55F}" sibTransId="{962320B4-C8D3-44EC-AF60-49327AC8DE76}"/>
    <dgm:cxn modelId="{F61B051C-0799-4A39-9EBD-F0C9DC6BEE8B}" type="presOf" srcId="{FFFCE7BC-EB4F-430E-9D52-7AC2206BEED6}" destId="{9196F25C-CBBE-497A-B1A7-4123FC58515D}" srcOrd="0" destOrd="0" presId="urn:microsoft.com/office/officeart/2005/8/layout/process2"/>
    <dgm:cxn modelId="{953BDE78-9EA6-45E8-99D0-DAB4B351F5EF}" type="presOf" srcId="{79EFA774-2045-40FF-B87D-4C45C05A4A1C}" destId="{62DEA86F-C529-4635-B598-E483F420E2D2}" srcOrd="0" destOrd="0" presId="urn:microsoft.com/office/officeart/2005/8/layout/process2"/>
    <dgm:cxn modelId="{3BFA80A9-583A-412E-AD6A-EDEF037D107E}" type="presOf" srcId="{446E392A-BD5D-4B12-B7D9-829DD056798C}" destId="{4D9AD321-0901-41A6-A959-7A23EBB795C8}" srcOrd="1" destOrd="0" presId="urn:microsoft.com/office/officeart/2005/8/layout/process2"/>
    <dgm:cxn modelId="{1CA4CA1B-D29B-4294-A63D-366AA96D7892}" type="presOf" srcId="{1B975909-2433-47BD-9E67-7DE67BB0213B}" destId="{2F59432F-0BCD-4423-8335-0D391C257247}" srcOrd="0" destOrd="0" presId="urn:microsoft.com/office/officeart/2005/8/layout/process2"/>
    <dgm:cxn modelId="{465597C3-489E-4A40-B40D-B4C72479994E}" type="presOf" srcId="{28C3DB28-F982-48A7-A22C-822A6B02F893}" destId="{00AABE6C-29C5-4EE3-972D-9B6B3B1B50E4}" srcOrd="0" destOrd="0" presId="urn:microsoft.com/office/officeart/2005/8/layout/process2"/>
    <dgm:cxn modelId="{38FD8745-7AD7-4EDF-9C0D-0FF8BC548EE0}" type="presOf" srcId="{333DF6F0-34E6-42B1-94DC-C3C3C8D8914D}" destId="{49BD5CF8-44C5-4708-9260-57CCDA8DD924}" srcOrd="0" destOrd="0" presId="urn:microsoft.com/office/officeart/2005/8/layout/process2"/>
    <dgm:cxn modelId="{24F3A6E3-D9DD-407D-B948-571695C0D0E8}" type="presOf" srcId="{446E392A-BD5D-4B12-B7D9-829DD056798C}" destId="{B7906043-2F89-4ECA-9B25-25EDB7FE0BB1}" srcOrd="0" destOrd="0" presId="urn:microsoft.com/office/officeart/2005/8/layout/process2"/>
    <dgm:cxn modelId="{6DB00D06-F6BE-47A7-A28B-3BB65F3749D4}" srcId="{28C3DB28-F982-48A7-A22C-822A6B02F893}" destId="{333DF6F0-34E6-42B1-94DC-C3C3C8D8914D}" srcOrd="2" destOrd="0" parTransId="{BBF9762B-E407-4077-8FCE-3510F57FCE09}" sibTransId="{CF46426F-BA97-45D3-B751-2A8614F0220E}"/>
    <dgm:cxn modelId="{CCB4F1AF-ABFE-4150-A4D3-D51212A15687}" type="presOf" srcId="{DE06CCE0-B266-4D7D-811F-B53E85047D42}" destId="{B3DD7C9F-2C42-4847-B2FF-E71B45F3A16D}" srcOrd="0" destOrd="0" presId="urn:microsoft.com/office/officeart/2005/8/layout/process2"/>
    <dgm:cxn modelId="{1006904D-2017-4462-92D2-A9A0804A3B63}" srcId="{28C3DB28-F982-48A7-A22C-822A6B02F893}" destId="{79EFA774-2045-40FF-B87D-4C45C05A4A1C}" srcOrd="1" destOrd="0" parTransId="{3CAD7EAB-4D68-43F1-8E9A-D5F1E90E27BB}" sibTransId="{FFFCE7BC-EB4F-430E-9D52-7AC2206BEED6}"/>
    <dgm:cxn modelId="{DFF570F0-CAD2-4264-87D3-301CAE5399CB}" srcId="{28C3DB28-F982-48A7-A22C-822A6B02F893}" destId="{1B975909-2433-47BD-9E67-7DE67BB0213B}" srcOrd="0" destOrd="0" parTransId="{F60EFB6C-FFA9-4E2A-B319-1CA95B1D8858}" sibTransId="{446E392A-BD5D-4B12-B7D9-829DD056798C}"/>
    <dgm:cxn modelId="{D783732A-DF76-453E-804A-11093AEECFCD}" type="presOf" srcId="{CF46426F-BA97-45D3-B751-2A8614F0220E}" destId="{DBDA303E-7885-49F9-B602-1FEB570FC221}" srcOrd="0" destOrd="0" presId="urn:microsoft.com/office/officeart/2005/8/layout/process2"/>
    <dgm:cxn modelId="{1F6F787B-E8A0-4E0E-8051-1EBB55DEB853}" type="presOf" srcId="{FFFCE7BC-EB4F-430E-9D52-7AC2206BEED6}" destId="{E8F38681-F7F1-4783-A543-A91856D68FE3}" srcOrd="1" destOrd="0" presId="urn:microsoft.com/office/officeart/2005/8/layout/process2"/>
    <dgm:cxn modelId="{EB8E40BE-3449-4563-AAA0-88C6ACF46A76}" type="presOf" srcId="{CF46426F-BA97-45D3-B751-2A8614F0220E}" destId="{75A6CD69-9530-4126-9210-70899F102558}" srcOrd="1" destOrd="0" presId="urn:microsoft.com/office/officeart/2005/8/layout/process2"/>
    <dgm:cxn modelId="{8ED16E63-8466-4D63-9E83-A594BD8C63D9}" type="presParOf" srcId="{00AABE6C-29C5-4EE3-972D-9B6B3B1B50E4}" destId="{2F59432F-0BCD-4423-8335-0D391C257247}" srcOrd="0" destOrd="0" presId="urn:microsoft.com/office/officeart/2005/8/layout/process2"/>
    <dgm:cxn modelId="{220C90F0-A520-46D1-BDA6-DC8B9F2504F7}" type="presParOf" srcId="{00AABE6C-29C5-4EE3-972D-9B6B3B1B50E4}" destId="{B7906043-2F89-4ECA-9B25-25EDB7FE0BB1}" srcOrd="1" destOrd="0" presId="urn:microsoft.com/office/officeart/2005/8/layout/process2"/>
    <dgm:cxn modelId="{21720E32-1372-4EB7-81F7-C94C95EEE6AB}" type="presParOf" srcId="{B7906043-2F89-4ECA-9B25-25EDB7FE0BB1}" destId="{4D9AD321-0901-41A6-A959-7A23EBB795C8}" srcOrd="0" destOrd="0" presId="urn:microsoft.com/office/officeart/2005/8/layout/process2"/>
    <dgm:cxn modelId="{B2B6B8E0-0C88-4412-AB97-AEA2D93198E9}" type="presParOf" srcId="{00AABE6C-29C5-4EE3-972D-9B6B3B1B50E4}" destId="{62DEA86F-C529-4635-B598-E483F420E2D2}" srcOrd="2" destOrd="0" presId="urn:microsoft.com/office/officeart/2005/8/layout/process2"/>
    <dgm:cxn modelId="{B71541F0-E4AF-4AE1-A6D4-88E0F3DA782C}" type="presParOf" srcId="{00AABE6C-29C5-4EE3-972D-9B6B3B1B50E4}" destId="{9196F25C-CBBE-497A-B1A7-4123FC58515D}" srcOrd="3" destOrd="0" presId="urn:microsoft.com/office/officeart/2005/8/layout/process2"/>
    <dgm:cxn modelId="{4C5DAD9D-DE9C-49DB-85F0-C538F3F6EDCD}" type="presParOf" srcId="{9196F25C-CBBE-497A-B1A7-4123FC58515D}" destId="{E8F38681-F7F1-4783-A543-A91856D68FE3}" srcOrd="0" destOrd="0" presId="urn:microsoft.com/office/officeart/2005/8/layout/process2"/>
    <dgm:cxn modelId="{63B77C72-1A47-4039-9E7C-235036A0DEF9}" type="presParOf" srcId="{00AABE6C-29C5-4EE3-972D-9B6B3B1B50E4}" destId="{49BD5CF8-44C5-4708-9260-57CCDA8DD924}" srcOrd="4" destOrd="0" presId="urn:microsoft.com/office/officeart/2005/8/layout/process2"/>
    <dgm:cxn modelId="{C206983E-3BB4-48D9-AFF4-661477A9F362}" type="presParOf" srcId="{00AABE6C-29C5-4EE3-972D-9B6B3B1B50E4}" destId="{DBDA303E-7885-49F9-B602-1FEB570FC221}" srcOrd="5" destOrd="0" presId="urn:microsoft.com/office/officeart/2005/8/layout/process2"/>
    <dgm:cxn modelId="{4697A2F3-D7C5-4849-947E-3CD5425C469A}" type="presParOf" srcId="{DBDA303E-7885-49F9-B602-1FEB570FC221}" destId="{75A6CD69-9530-4126-9210-70899F102558}" srcOrd="0" destOrd="0" presId="urn:microsoft.com/office/officeart/2005/8/layout/process2"/>
    <dgm:cxn modelId="{D67F6873-282C-4BBF-B7ED-45398D39CFBA}" type="presParOf" srcId="{00AABE6C-29C5-4EE3-972D-9B6B3B1B50E4}" destId="{B3DD7C9F-2C42-4847-B2FF-E71B45F3A16D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E3AEC-A10D-43DD-B841-E3B175C6BD67}">
      <dsp:nvSpPr>
        <dsp:cNvPr id="0" name=""/>
        <dsp:cNvSpPr/>
      </dsp:nvSpPr>
      <dsp:spPr>
        <a:xfrm>
          <a:off x="3356" y="0"/>
          <a:ext cx="3228379" cy="6553200"/>
        </a:xfrm>
        <a:prstGeom prst="roundRect">
          <a:avLst>
            <a:gd name="adj" fmla="val 10000"/>
          </a:avLst>
        </a:prstGeom>
        <a:solidFill>
          <a:srgbClr val="FF5D5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Robust SoC </a:t>
          </a:r>
          <a:r>
            <a:rPr lang="en-US" sz="2400" b="1" kern="1200" dirty="0" err="1" smtClean="0"/>
            <a:t>Powergrid</a:t>
          </a:r>
          <a:r>
            <a:rPr lang="en-US" sz="2400" b="1" kern="1200" dirty="0" smtClean="0"/>
            <a:t> for safety critical and high reliability design</a:t>
          </a:r>
          <a:endParaRPr lang="en-US" sz="2400" b="1" kern="1200" dirty="0"/>
        </a:p>
      </dsp:txBody>
      <dsp:txXfrm>
        <a:off x="3356" y="0"/>
        <a:ext cx="3228379" cy="1965960"/>
      </dsp:txXfrm>
    </dsp:sp>
    <dsp:sp modelId="{07446D1F-F6CE-40E4-9765-0F9240AC66C3}">
      <dsp:nvSpPr>
        <dsp:cNvPr id="0" name=""/>
        <dsp:cNvSpPr/>
      </dsp:nvSpPr>
      <dsp:spPr>
        <a:xfrm>
          <a:off x="326194" y="1967879"/>
          <a:ext cx="2582703" cy="1975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2200" kern="1200" dirty="0" smtClean="0">
              <a:solidFill>
                <a:schemeClr val="tx1"/>
              </a:solidFill>
            </a:rPr>
            <a:t>Comprehensive SoC power grid design methodology for EM reliability requirement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384066" y="2025751"/>
        <a:ext cx="2466959" cy="1860135"/>
      </dsp:txXfrm>
    </dsp:sp>
    <dsp:sp modelId="{92D14086-8155-4EAA-B8A6-378A340834AA}">
      <dsp:nvSpPr>
        <dsp:cNvPr id="0" name=""/>
        <dsp:cNvSpPr/>
      </dsp:nvSpPr>
      <dsp:spPr>
        <a:xfrm>
          <a:off x="326194" y="4247740"/>
          <a:ext cx="2582703" cy="1975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</a:rPr>
            <a:t>IP level power grid hookup requirements for reliability constraints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384066" y="4305612"/>
        <a:ext cx="2466959" cy="1860135"/>
      </dsp:txXfrm>
    </dsp:sp>
    <dsp:sp modelId="{1F8FBCD1-4421-4E29-8637-65F2CA8370D2}">
      <dsp:nvSpPr>
        <dsp:cNvPr id="0" name=""/>
        <dsp:cNvSpPr/>
      </dsp:nvSpPr>
      <dsp:spPr>
        <a:xfrm>
          <a:off x="3473864" y="0"/>
          <a:ext cx="3228379" cy="6553200"/>
        </a:xfrm>
        <a:prstGeom prst="roundRect">
          <a:avLst>
            <a:gd name="adj" fmla="val 10000"/>
          </a:avLst>
        </a:prstGeom>
        <a:solidFill>
          <a:srgbClr val="FF5D5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Power grid design for complex mixed signal SoCs with multiple power and voltage domains</a:t>
          </a:r>
          <a:endParaRPr lang="en-US" sz="2400" b="1" kern="1200" dirty="0"/>
        </a:p>
      </dsp:txBody>
      <dsp:txXfrm>
        <a:off x="3473864" y="0"/>
        <a:ext cx="3228379" cy="1965960"/>
      </dsp:txXfrm>
    </dsp:sp>
    <dsp:sp modelId="{F3DE5FD8-E95B-4FD2-ACF6-7128B1EF1D73}">
      <dsp:nvSpPr>
        <dsp:cNvPr id="0" name=""/>
        <dsp:cNvSpPr/>
      </dsp:nvSpPr>
      <dsp:spPr>
        <a:xfrm>
          <a:off x="3796702" y="1967879"/>
          <a:ext cx="2582703" cy="1975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</a:rPr>
            <a:t>Optimal resource allocation for multiple power and ground nets at top layers</a:t>
          </a:r>
        </a:p>
      </dsp:txBody>
      <dsp:txXfrm>
        <a:off x="3854574" y="2025751"/>
        <a:ext cx="2466959" cy="1860135"/>
      </dsp:txXfrm>
    </dsp:sp>
    <dsp:sp modelId="{5BFDE926-1CFD-4D28-A8E2-C6BA2F213DBC}">
      <dsp:nvSpPr>
        <dsp:cNvPr id="0" name=""/>
        <dsp:cNvSpPr/>
      </dsp:nvSpPr>
      <dsp:spPr>
        <a:xfrm>
          <a:off x="3796702" y="4247740"/>
          <a:ext cx="2582703" cy="19758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Handling of secondary power routing of secondary routed cells to get predictable resistances with low variance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3854574" y="4305612"/>
        <a:ext cx="2466959" cy="18601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748AA-DBDB-4C24-BEC6-86A27CD45809}">
      <dsp:nvSpPr>
        <dsp:cNvPr id="0" name=""/>
        <dsp:cNvSpPr/>
      </dsp:nvSpPr>
      <dsp:spPr>
        <a:xfrm>
          <a:off x="0" y="4016"/>
          <a:ext cx="6172199" cy="746684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Detect all the memories present in the design based on the power pin</a:t>
          </a:r>
          <a:endParaRPr lang="en-US" sz="2000" b="1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21870" y="25886"/>
        <a:ext cx="6128459" cy="702944"/>
      </dsp:txXfrm>
    </dsp:sp>
    <dsp:sp modelId="{BC1D3800-8797-4F82-8CE9-15E659D2A179}">
      <dsp:nvSpPr>
        <dsp:cNvPr id="0" name=""/>
        <dsp:cNvSpPr/>
      </dsp:nvSpPr>
      <dsp:spPr>
        <a:xfrm rot="5400000">
          <a:off x="2946096" y="769368"/>
          <a:ext cx="280006" cy="336008"/>
        </a:xfrm>
        <a:prstGeom prst="rightArrow">
          <a:avLst>
            <a:gd name="adj1" fmla="val 60000"/>
            <a:gd name="adj2" fmla="val 50000"/>
          </a:avLst>
        </a:prstGeo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-5400000">
        <a:off x="2985297" y="797369"/>
        <a:ext cx="201604" cy="196004"/>
      </dsp:txXfrm>
    </dsp:sp>
    <dsp:sp modelId="{643C9589-36CF-44D7-8F72-74744D2508F3}">
      <dsp:nvSpPr>
        <dsp:cNvPr id="0" name=""/>
        <dsp:cNvSpPr/>
      </dsp:nvSpPr>
      <dsp:spPr>
        <a:xfrm>
          <a:off x="0" y="1124043"/>
          <a:ext cx="6172199" cy="746684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Group memories that are close to each other based on user specified value</a:t>
          </a:r>
          <a:endParaRPr lang="en-US" sz="2000" b="1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21870" y="1145913"/>
        <a:ext cx="6128459" cy="702944"/>
      </dsp:txXfrm>
    </dsp:sp>
    <dsp:sp modelId="{C4A7A49A-55DB-4165-B5B7-B062393011A3}">
      <dsp:nvSpPr>
        <dsp:cNvPr id="0" name=""/>
        <dsp:cNvSpPr/>
      </dsp:nvSpPr>
      <dsp:spPr>
        <a:xfrm rot="5400000">
          <a:off x="2946096" y="1889395"/>
          <a:ext cx="280006" cy="336008"/>
        </a:xfrm>
        <a:prstGeom prst="rightArrow">
          <a:avLst>
            <a:gd name="adj1" fmla="val 60000"/>
            <a:gd name="adj2" fmla="val 50000"/>
          </a:avLst>
        </a:prstGeo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-5400000">
        <a:off x="2985297" y="1917396"/>
        <a:ext cx="201604" cy="196004"/>
      </dsp:txXfrm>
    </dsp:sp>
    <dsp:sp modelId="{F7FFBDFF-DE38-4286-8EFA-7A3932AEE586}">
      <dsp:nvSpPr>
        <dsp:cNvPr id="0" name=""/>
        <dsp:cNvSpPr/>
      </dsp:nvSpPr>
      <dsp:spPr>
        <a:xfrm>
          <a:off x="0" y="2244070"/>
          <a:ext cx="6172199" cy="746684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Draw power grid structure for the continuous pins of each memory grouping</a:t>
          </a:r>
          <a:endParaRPr lang="en-US" sz="2000" b="1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21870" y="2265940"/>
        <a:ext cx="6128459" cy="702944"/>
      </dsp:txXfrm>
    </dsp:sp>
    <dsp:sp modelId="{E21AFE46-BB2F-44A4-A192-77E376CD9205}">
      <dsp:nvSpPr>
        <dsp:cNvPr id="0" name=""/>
        <dsp:cNvSpPr/>
      </dsp:nvSpPr>
      <dsp:spPr>
        <a:xfrm rot="5400000">
          <a:off x="2946096" y="3009422"/>
          <a:ext cx="280006" cy="336008"/>
        </a:xfrm>
        <a:prstGeom prst="rightArrow">
          <a:avLst>
            <a:gd name="adj1" fmla="val 60000"/>
            <a:gd name="adj2" fmla="val 50000"/>
          </a:avLst>
        </a:prstGeo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>
            <a:solidFill>
              <a:sysClr val="window" lastClr="FFFFFF"/>
            </a:solidFill>
            <a:latin typeface="Arial"/>
            <a:ea typeface="+mn-ea"/>
            <a:cs typeface="+mn-cs"/>
          </a:endParaRPr>
        </a:p>
      </dsp:txBody>
      <dsp:txXfrm rot="-5400000">
        <a:off x="2985297" y="3037423"/>
        <a:ext cx="201604" cy="196004"/>
      </dsp:txXfrm>
    </dsp:sp>
    <dsp:sp modelId="{0F45B014-A94B-4852-8C3B-7F5CE6294F62}">
      <dsp:nvSpPr>
        <dsp:cNvPr id="0" name=""/>
        <dsp:cNvSpPr/>
      </dsp:nvSpPr>
      <dsp:spPr>
        <a:xfrm>
          <a:off x="0" y="3364097"/>
          <a:ext cx="6172199" cy="746684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Add power routes for non-continuous pins of each grouping</a:t>
          </a:r>
          <a:endParaRPr lang="en-US" sz="2000" b="1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21870" y="3385967"/>
        <a:ext cx="6128459" cy="7029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9432F-0BCD-4423-8335-0D391C257247}">
      <dsp:nvSpPr>
        <dsp:cNvPr id="0" name=""/>
        <dsp:cNvSpPr/>
      </dsp:nvSpPr>
      <dsp:spPr>
        <a:xfrm>
          <a:off x="-80379" y="6024"/>
          <a:ext cx="5647159" cy="1120027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Identification</a:t>
          </a:r>
          <a:r>
            <a:rPr lang="en-US" sz="2000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 of the </a:t>
          </a: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dominant secondary net </a:t>
          </a:r>
          <a:r>
            <a:rPr lang="en-US" sz="2000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and percentage usage of secondary power routed cells for each power domain</a:t>
          </a:r>
          <a:endParaRPr lang="en-US" sz="2000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-47575" y="38828"/>
        <a:ext cx="5581551" cy="1054419"/>
      </dsp:txXfrm>
    </dsp:sp>
    <dsp:sp modelId="{B7906043-2F89-4ECA-9B25-25EDB7FE0BB1}">
      <dsp:nvSpPr>
        <dsp:cNvPr id="0" name=""/>
        <dsp:cNvSpPr/>
      </dsp:nvSpPr>
      <dsp:spPr>
        <a:xfrm rot="5400000">
          <a:off x="2533194" y="1154052"/>
          <a:ext cx="420010" cy="504012"/>
        </a:xfrm>
        <a:prstGeom prst="rightArrow">
          <a:avLst>
            <a:gd name="adj1" fmla="val 60000"/>
            <a:gd name="adj2" fmla="val 50000"/>
          </a:avLst>
        </a:prstGeo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2591996" y="1196053"/>
        <a:ext cx="302408" cy="294007"/>
      </dsp:txXfrm>
    </dsp:sp>
    <dsp:sp modelId="{62DEA86F-C529-4635-B598-E483F420E2D2}">
      <dsp:nvSpPr>
        <dsp:cNvPr id="0" name=""/>
        <dsp:cNvSpPr/>
      </dsp:nvSpPr>
      <dsp:spPr>
        <a:xfrm>
          <a:off x="-80379" y="1686065"/>
          <a:ext cx="5647159" cy="1120027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Row site creation </a:t>
          </a:r>
          <a:r>
            <a:rPr lang="en-US" sz="2000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at regular intervals based on the percentage of secondary routed cells </a:t>
          </a: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for each domain</a:t>
          </a:r>
          <a:endParaRPr lang="en-US" sz="2000" b="1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-47575" y="1718869"/>
        <a:ext cx="5581551" cy="1054419"/>
      </dsp:txXfrm>
    </dsp:sp>
    <dsp:sp modelId="{9196F25C-CBBE-497A-B1A7-4123FC58515D}">
      <dsp:nvSpPr>
        <dsp:cNvPr id="0" name=""/>
        <dsp:cNvSpPr/>
      </dsp:nvSpPr>
      <dsp:spPr>
        <a:xfrm rot="5400000">
          <a:off x="2533194" y="2834093"/>
          <a:ext cx="420010" cy="504012"/>
        </a:xfrm>
        <a:prstGeom prst="rightArrow">
          <a:avLst>
            <a:gd name="adj1" fmla="val 60000"/>
            <a:gd name="adj2" fmla="val 50000"/>
          </a:avLst>
        </a:prstGeo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2591996" y="2876094"/>
        <a:ext cx="302408" cy="294007"/>
      </dsp:txXfrm>
    </dsp:sp>
    <dsp:sp modelId="{49BD5CF8-44C5-4708-9260-57CCDA8DD924}">
      <dsp:nvSpPr>
        <dsp:cNvPr id="0" name=""/>
        <dsp:cNvSpPr/>
      </dsp:nvSpPr>
      <dsp:spPr>
        <a:xfrm>
          <a:off x="-80379" y="3366106"/>
          <a:ext cx="5647159" cy="1120027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Pre-routing of dominant net  connecting standard cell rails </a:t>
          </a:r>
          <a:r>
            <a:rPr lang="en-US" sz="2000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on the created row site for each power domain</a:t>
          </a:r>
          <a:endParaRPr lang="en-US" sz="2000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-47575" y="3398910"/>
        <a:ext cx="5581551" cy="1054419"/>
      </dsp:txXfrm>
    </dsp:sp>
    <dsp:sp modelId="{DBDA303E-7885-49F9-B602-1FEB570FC221}">
      <dsp:nvSpPr>
        <dsp:cNvPr id="0" name=""/>
        <dsp:cNvSpPr/>
      </dsp:nvSpPr>
      <dsp:spPr>
        <a:xfrm rot="5400000">
          <a:off x="2533194" y="4514134"/>
          <a:ext cx="420010" cy="504012"/>
        </a:xfrm>
        <a:prstGeom prst="rightArrow">
          <a:avLst>
            <a:gd name="adj1" fmla="val 60000"/>
            <a:gd name="adj2" fmla="val 50000"/>
          </a:avLst>
        </a:prstGeom>
        <a:solidFill>
          <a:srgbClr val="3891A7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2591996" y="4556135"/>
        <a:ext cx="302408" cy="294007"/>
      </dsp:txXfrm>
    </dsp:sp>
    <dsp:sp modelId="{B3DD7C9F-2C42-4847-B2FF-E71B45F3A16D}">
      <dsp:nvSpPr>
        <dsp:cNvPr id="0" name=""/>
        <dsp:cNvSpPr/>
      </dsp:nvSpPr>
      <dsp:spPr>
        <a:xfrm>
          <a:off x="0" y="5046147"/>
          <a:ext cx="5486400" cy="1120027"/>
        </a:xfrm>
        <a:prstGeom prst="roundRect">
          <a:avLst>
            <a:gd name="adj" fmla="val 10000"/>
          </a:avLst>
        </a:prstGeom>
        <a:solidFill>
          <a:srgbClr val="3891A7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Other class of secondary routed cells </a:t>
          </a:r>
          <a:r>
            <a:rPr lang="en-US" sz="2000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(minority ones) are </a:t>
          </a:r>
          <a:r>
            <a:rPr lang="en-US" sz="2000" b="1" kern="1200" dirty="0" err="1" smtClean="0">
              <a:solidFill>
                <a:srgbClr val="FFFF00"/>
              </a:solidFill>
              <a:latin typeface="Arial"/>
              <a:ea typeface="+mn-ea"/>
              <a:cs typeface="+mn-cs"/>
            </a:rPr>
            <a:t>pg</a:t>
          </a:r>
          <a:r>
            <a:rPr lang="en-US" sz="2000" b="1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-pin signal routed </a:t>
          </a:r>
          <a:r>
            <a:rPr lang="en-US" sz="2000" kern="1200" dirty="0" smtClean="0">
              <a:solidFill>
                <a:srgbClr val="FFFF00"/>
              </a:solidFill>
              <a:latin typeface="Arial"/>
              <a:ea typeface="+mn-ea"/>
              <a:cs typeface="+mn-cs"/>
            </a:rPr>
            <a:t>for each power domain</a:t>
          </a:r>
          <a:endParaRPr lang="en-US" sz="2000" kern="1200" dirty="0">
            <a:solidFill>
              <a:srgbClr val="FFFF00"/>
            </a:solidFill>
            <a:latin typeface="Arial"/>
            <a:ea typeface="+mn-ea"/>
            <a:cs typeface="+mn-cs"/>
          </a:endParaRPr>
        </a:p>
      </dsp:txBody>
      <dsp:txXfrm>
        <a:off x="32804" y="5078951"/>
        <a:ext cx="5420792" cy="105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014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014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B1328AC-9EB7-4D09-9BAB-19FD361EA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49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014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2200" y="549275"/>
            <a:ext cx="48768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120" y="3474720"/>
            <a:ext cx="7680960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014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28F4A7A-3AB1-4A42-83D7-DFD48AF9E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19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652463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1304925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958975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2611438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326555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B31666-3439-4ABD-87EF-60EFA15914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Remove metal and power switch  </a:t>
            </a:r>
            <a:r>
              <a:rPr lang="en-US" dirty="0" smtClean="0">
                <a:sym typeface="Wingdings" panose="05000000000000000000" pitchFamily="2" charset="2"/>
              </a:rPr>
              <a:t> elements or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1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77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MG WIN PPT Temp16 x 9blank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1c_revBlack_rgb_powerpoint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1963" y="7713663"/>
            <a:ext cx="17907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541338" y="7597775"/>
            <a:ext cx="13539787" cy="5540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0622" tIns="65311" rIns="130622" bIns="65311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7597775"/>
            <a:ext cx="14081125" cy="554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0622" tIns="65311" rIns="130622" bIns="65311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41021" y="3276600"/>
            <a:ext cx="13533120" cy="1272544"/>
          </a:xfrm>
        </p:spPr>
        <p:txBody>
          <a:bodyPr/>
          <a:lstStyle>
            <a:lvl1pPr algn="ctr">
              <a:defRPr sz="57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48640" y="5623559"/>
            <a:ext cx="13533120" cy="1097282"/>
          </a:xfrm>
          <a:ln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9E01-DEB6-4CA2-984A-0381F8D99A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099" name="Picture 3" descr="D:\desktop_2017\Publications\DAC 2017\sponsors_0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67618"/>
            <a:ext cx="36004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5" descr="ti_logo_powerpoint_1_line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338" y="7162800"/>
            <a:ext cx="2811786" cy="347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desktop_2019\Publications\DAC 2019\56dac_logo_lg_1024x5001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609600"/>
            <a:ext cx="3981916" cy="169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63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10545-44FA-45D0-8C50-A8DF9B552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9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55308" y="171453"/>
            <a:ext cx="3426459" cy="6882767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0840" y="171453"/>
            <a:ext cx="10040621" cy="68827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119F-CFE9-4485-A3E0-109B7B357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5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MG WIN PPT Temp16 x 9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32"/>
          <p:cNvSpPr>
            <a:spLocks noGrp="1"/>
          </p:cNvSpPr>
          <p:nvPr>
            <p:ph type="sldNum" sz="quarter" idx="10"/>
          </p:nvPr>
        </p:nvSpPr>
        <p:spPr>
          <a:xfrm>
            <a:off x="10485438" y="7670800"/>
            <a:ext cx="3413125" cy="3984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06DDF-CCBF-495A-A486-751800A1F4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25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5288282"/>
            <a:ext cx="12435840" cy="163449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488056"/>
            <a:ext cx="12435840" cy="1800224"/>
          </a:xfrm>
        </p:spPr>
        <p:txBody>
          <a:bodyPr anchor="b"/>
          <a:lstStyle>
            <a:lvl1pPr marL="0" indent="0">
              <a:buNone/>
              <a:defRPr sz="2900"/>
            </a:lvl1pPr>
            <a:lvl2pPr marL="653110" indent="0">
              <a:buNone/>
              <a:defRPr sz="2600"/>
            </a:lvl2pPr>
            <a:lvl3pPr marL="1306220" indent="0">
              <a:buNone/>
              <a:defRPr sz="2300"/>
            </a:lvl3pPr>
            <a:lvl4pPr marL="1959331" indent="0">
              <a:buNone/>
              <a:defRPr sz="2000"/>
            </a:lvl4pPr>
            <a:lvl5pPr marL="2612441" indent="0">
              <a:buNone/>
              <a:defRPr sz="2000"/>
            </a:lvl5pPr>
            <a:lvl6pPr marL="3265551" indent="0">
              <a:buNone/>
              <a:defRPr sz="2000"/>
            </a:lvl6pPr>
            <a:lvl7pPr marL="3918661" indent="0">
              <a:buNone/>
              <a:defRPr sz="2000"/>
            </a:lvl7pPr>
            <a:lvl8pPr marL="4571771" indent="0">
              <a:buNone/>
              <a:defRPr sz="2000"/>
            </a:lvl8pPr>
            <a:lvl9pPr marL="5224882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C1AE9-6FEC-493B-8F8C-E97A5690E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0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TMG WIN PPT Temp16 x 9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0" y="302897"/>
            <a:ext cx="13533120" cy="97726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7" y="1423038"/>
            <a:ext cx="6652261" cy="563118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29501" y="1423038"/>
            <a:ext cx="6652259" cy="563118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3564-94BE-4848-AE0B-3AC6E6003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2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TMG WIN PPT Temp16 x 9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04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329567"/>
            <a:ext cx="13167360" cy="1371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842136"/>
            <a:ext cx="6464301" cy="7677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609850"/>
            <a:ext cx="6464301" cy="474154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7" y="1842136"/>
            <a:ext cx="6466840" cy="7677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7" y="2609850"/>
            <a:ext cx="6466840" cy="4741546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BD09-418B-4FD2-B201-FD6290719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7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840" y="302897"/>
            <a:ext cx="13533120" cy="97726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06908-4681-417E-BEAF-08504F35D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6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79731-F9AB-45F7-91B9-CEAB647D6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7" y="327660"/>
            <a:ext cx="4813301" cy="1394461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327664"/>
            <a:ext cx="8178800" cy="7023736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7" y="1722124"/>
            <a:ext cx="4813301" cy="5629276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423B-F400-4649-AD98-9AAC7A0D8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7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760722"/>
            <a:ext cx="8778240" cy="680087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735330"/>
            <a:ext cx="8778240" cy="4937760"/>
          </a:xfrm>
        </p:spPr>
        <p:txBody>
          <a:bodyPr/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6440807"/>
            <a:ext cx="8778240" cy="965836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80971-1271-48FD-84EE-CE832E011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4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1475" y="303213"/>
            <a:ext cx="1353185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422400"/>
            <a:ext cx="135477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7597775"/>
            <a:ext cx="14081125" cy="554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30622" tIns="65311" rIns="130622" bIns="65311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485438" y="7627938"/>
            <a:ext cx="3108325" cy="523875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77F61966-B7AD-412A-A09F-990B7F8AA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0" name="Picture 2" descr="D:\desktop_2019\Publications\DAC 2019\56dac_logo_lg_1024x500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7630758"/>
            <a:ext cx="1401762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07" r:id="rId1"/>
    <p:sldLayoutId id="2147485208" r:id="rId2"/>
    <p:sldLayoutId id="2147485198" r:id="rId3"/>
    <p:sldLayoutId id="2147485199" r:id="rId4"/>
    <p:sldLayoutId id="2147485200" r:id="rId5"/>
    <p:sldLayoutId id="2147485201" r:id="rId6"/>
    <p:sldLayoutId id="2147485202" r:id="rId7"/>
    <p:sldLayoutId id="2147485203" r:id="rId8"/>
    <p:sldLayoutId id="2147485204" r:id="rId9"/>
    <p:sldLayoutId id="2147485205" r:id="rId10"/>
    <p:sldLayoutId id="214748520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5pPr>
      <a:lvl6pPr marL="653110" algn="l" rtl="0" fontAlgn="base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6pPr>
      <a:lvl7pPr marL="1306220" algn="l" rtl="0" fontAlgn="base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7pPr>
      <a:lvl8pPr marL="1959331" algn="l" rtl="0" fontAlgn="base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8pPr>
      <a:lvl9pPr marL="2612441" algn="l" rtl="0" fontAlgn="base">
        <a:lnSpc>
          <a:spcPct val="85000"/>
        </a:lnSpc>
        <a:spcBef>
          <a:spcPct val="0"/>
        </a:spcBef>
        <a:spcAft>
          <a:spcPct val="0"/>
        </a:spcAft>
        <a:defRPr sz="4600" b="1">
          <a:solidFill>
            <a:srgbClr val="FF0000"/>
          </a:solidFill>
          <a:latin typeface="Arial" charset="0"/>
        </a:defRPr>
      </a:lvl9pPr>
    </p:titleStyle>
    <p:bodyStyle>
      <a:lvl1pPr marL="323850" indent="-323850" algn="l" rtl="0" eaLnBrk="0" fontAlgn="base" hangingPunct="0">
        <a:spcBef>
          <a:spcPct val="65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820738" indent="-33178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219200" indent="-234950" algn="l" rtl="0" eaLnBrk="0" fontAlgn="base" hangingPunct="0">
        <a:spcBef>
          <a:spcPct val="15000"/>
        </a:spcBef>
        <a:spcAft>
          <a:spcPct val="0"/>
        </a:spcAft>
        <a:buChar char="•"/>
        <a:defRPr sz="2300">
          <a:solidFill>
            <a:schemeClr val="tx1"/>
          </a:solidFill>
          <a:latin typeface="+mn-lt"/>
        </a:defRPr>
      </a:lvl3pPr>
      <a:lvl4pPr marL="1716088" indent="-331788" algn="l" rtl="0" eaLnBrk="0" fontAlgn="base" hangingPunct="0">
        <a:spcBef>
          <a:spcPct val="5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125663" indent="-246063" algn="l" rtl="0" eaLnBrk="0" fontAlgn="base" hangingPunct="0">
        <a:spcBef>
          <a:spcPct val="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780254" indent="-247185" algn="l" rtl="0" fontAlgn="base">
        <a:spcBef>
          <a:spcPct val="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33364" indent="-247185" algn="l" rtl="0" fontAlgn="base">
        <a:spcBef>
          <a:spcPct val="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86474" indent="-247185" algn="l" rtl="0" fontAlgn="base">
        <a:spcBef>
          <a:spcPct val="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739584" indent="-247185" algn="l" rtl="0" fontAlgn="base">
        <a:spcBef>
          <a:spcPct val="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800" dirty="0"/>
              <a:t>Systematic Power Routing Strategy To Meet Design Reliability Target for Ultra-Low Power SoCs</a:t>
            </a:r>
            <a:endParaRPr lang="en-US" altLang="en-US" sz="48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Apurve Chawda, Vivek Joshi, Subhadeep </a:t>
            </a:r>
            <a:r>
              <a:rPr lang="en-US" dirty="0"/>
              <a:t>Ghosh, </a:t>
            </a:r>
            <a:r>
              <a:rPr lang="en-US" dirty="0" smtClean="0"/>
              <a:t>Venkatraman Ramakrishnan</a:t>
            </a:r>
            <a:endParaRPr lang="en-US" baseline="30000" dirty="0" smtClean="0"/>
          </a:p>
          <a:p>
            <a:pPr algn="ctr"/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A9C86-0376-41D2-84A9-9CE835E38799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34200" y="1295400"/>
            <a:ext cx="7543800" cy="5943600"/>
          </a:xfrm>
        </p:spPr>
        <p:txBody>
          <a:bodyPr/>
          <a:lstStyle/>
          <a:p>
            <a:r>
              <a:rPr lang="en-US" sz="2200" b="1" dirty="0" smtClean="0"/>
              <a:t>Motivation:</a:t>
            </a:r>
          </a:p>
          <a:p>
            <a:pPr lvl="1"/>
            <a:r>
              <a:rPr lang="en-US" sz="1800" dirty="0"/>
              <a:t>Standard EM practice is </a:t>
            </a:r>
            <a:r>
              <a:rPr lang="en-US" sz="1800" dirty="0" smtClean="0"/>
              <a:t>based </a:t>
            </a:r>
            <a:r>
              <a:rPr lang="en-US" sz="1800" dirty="0"/>
              <a:t>on only individual metal </a:t>
            </a:r>
            <a:r>
              <a:rPr lang="en-US" sz="1800" dirty="0" smtClean="0"/>
              <a:t>leads checks based on </a:t>
            </a:r>
            <a:r>
              <a:rPr lang="en-US" sz="1800" dirty="0" err="1" smtClean="0"/>
              <a:t>Javg</a:t>
            </a:r>
            <a:r>
              <a:rPr lang="en-US" sz="1800" dirty="0" smtClean="0"/>
              <a:t> threshold.</a:t>
            </a:r>
          </a:p>
          <a:p>
            <a:pPr lvl="1"/>
            <a:r>
              <a:rPr lang="en-US" sz="1800" dirty="0" smtClean="0">
                <a:ln/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cs typeface="Arial" panose="020B0604020202020204" pitchFamily="34" charset="0"/>
              </a:rPr>
              <a:t>This does not consider aggregate reliability of all SoC leads.</a:t>
            </a:r>
          </a:p>
          <a:p>
            <a:pPr lvl="1"/>
            <a:r>
              <a:rPr lang="en-US" sz="1800" dirty="0" smtClean="0">
                <a:ln/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cs typeface="Arial" panose="020B0604020202020204" pitchFamily="34" charset="0"/>
              </a:rPr>
              <a:t>The design failure rate should be measured across different SoC elements.</a:t>
            </a:r>
          </a:p>
          <a:p>
            <a:pPr lvl="1"/>
            <a:r>
              <a:rPr lang="en-US" sz="1800" dirty="0" smtClean="0">
                <a:ln/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cs typeface="Arial" panose="020B0604020202020204" pitchFamily="34" charset="0"/>
              </a:rPr>
              <a:t>For low power designs with multiple power domains, the </a:t>
            </a:r>
            <a:r>
              <a:rPr lang="en-US" sz="1800" dirty="0">
                <a:sym typeface="Wingdings" panose="05000000000000000000" pitchFamily="2" charset="2"/>
              </a:rPr>
              <a:t>number of power/ground nets at the top </a:t>
            </a:r>
            <a:r>
              <a:rPr lang="en-US" sz="1800" dirty="0" smtClean="0">
                <a:sym typeface="Wingdings" panose="05000000000000000000" pitchFamily="2" charset="2"/>
              </a:rPr>
              <a:t>level</a:t>
            </a:r>
            <a:r>
              <a:rPr lang="en-US" sz="1800" dirty="0" smtClean="0">
                <a:ln/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cs typeface="Arial" panose="020B0604020202020204" pitchFamily="34" charset="0"/>
              </a:rPr>
              <a:t> increases with multiple primary domains.</a:t>
            </a:r>
          </a:p>
          <a:p>
            <a:pPr marL="488950" lvl="1" indent="0">
              <a:buNone/>
            </a:pPr>
            <a:endParaRPr lang="en-US" sz="1800" dirty="0" smtClean="0">
              <a:ln/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cs typeface="Arial" panose="020B0604020202020204" pitchFamily="34" charset="0"/>
            </a:endParaRPr>
          </a:p>
          <a:p>
            <a:r>
              <a:rPr lang="en-US" sz="2200" b="1" dirty="0" smtClean="0"/>
              <a:t>Challenges</a:t>
            </a:r>
            <a:r>
              <a:rPr lang="en-US" sz="2000" b="1" dirty="0" smtClean="0"/>
              <a:t>:</a:t>
            </a:r>
          </a:p>
          <a:p>
            <a:pPr lvl="1"/>
            <a:r>
              <a:rPr lang="en-US" sz="1800" dirty="0"/>
              <a:t>Predictable power grid closure </a:t>
            </a:r>
            <a:r>
              <a:rPr lang="en-US" sz="1800" dirty="0" smtClean="0"/>
              <a:t>for SoC EM reliability.</a:t>
            </a:r>
          </a:p>
          <a:p>
            <a:pPr lvl="1"/>
            <a:r>
              <a:rPr lang="en-US" sz="1800" dirty="0" smtClean="0"/>
              <a:t>Effective resource utilization of multiple top level nets because of multiple always on domains and corresponding nets.</a:t>
            </a:r>
          </a:p>
          <a:p>
            <a:pPr lvl="1"/>
            <a:r>
              <a:rPr lang="en-US" sz="1800" dirty="0" smtClean="0"/>
              <a:t>Unpredictable secondary routing resistances resulting with </a:t>
            </a:r>
            <a:r>
              <a:rPr lang="en-US" sz="1800" dirty="0" err="1" smtClean="0"/>
              <a:t>pg</a:t>
            </a:r>
            <a:r>
              <a:rPr lang="en-US" sz="1800" dirty="0" smtClean="0"/>
              <a:t>-pin based signal routing of secondary nets.</a:t>
            </a:r>
          </a:p>
          <a:p>
            <a:pPr lvl="1"/>
            <a:r>
              <a:rPr lang="en-US" sz="1800" dirty="0" smtClean="0"/>
              <a:t>Difficult ECO implementation of secondary power routed cells late in the cycle in congested areas.</a:t>
            </a:r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>
          <a:xfrm>
            <a:off x="371475" y="0"/>
            <a:ext cx="13531850" cy="976312"/>
          </a:xfrm>
        </p:spPr>
        <p:txBody>
          <a:bodyPr/>
          <a:lstStyle/>
          <a:p>
            <a:r>
              <a:rPr lang="en-US" altLang="en-US" dirty="0" smtClean="0"/>
              <a:t>Motivation / Challenges / Problem Statement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D9F81-85A1-4398-A9CF-D1B07F1433E8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642564"/>
              </p:ext>
            </p:extLst>
          </p:nvPr>
        </p:nvGraphicFramePr>
        <p:xfrm>
          <a:off x="228600" y="990600"/>
          <a:ext cx="67056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>
          <a:xfrm>
            <a:off x="228600" y="-76200"/>
            <a:ext cx="14249400" cy="976312"/>
          </a:xfrm>
        </p:spPr>
        <p:txBody>
          <a:bodyPr/>
          <a:lstStyle/>
          <a:p>
            <a:pPr lvl="0"/>
            <a:r>
              <a:rPr lang="en-US" altLang="en-US" sz="3600" dirty="0" smtClean="0"/>
              <a:t>Proposed Solution – Analytical and Coherent </a:t>
            </a:r>
            <a:r>
              <a:rPr lang="en-US" altLang="en-US" sz="3600" dirty="0" err="1" smtClean="0"/>
              <a:t>Powergrid</a:t>
            </a:r>
            <a:r>
              <a:rPr lang="en-US" altLang="en-US" sz="3600" dirty="0" smtClean="0"/>
              <a:t> Design 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D8242-E033-4EE4-A353-0755D46D2F0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19200" y="754559"/>
            <a:ext cx="4114800" cy="707886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rgbClr val="3333CC"/>
                </a:solidFill>
                <a:latin typeface="+mn-lt"/>
              </a:rPr>
              <a:t>Analytical power </a:t>
            </a:r>
            <a:r>
              <a:rPr lang="en-US" sz="2000" b="1" u="sng" dirty="0" smtClean="0">
                <a:solidFill>
                  <a:srgbClr val="3333CC"/>
                </a:solidFill>
                <a:latin typeface="+mn-lt"/>
              </a:rPr>
              <a:t>grid design for SoC EM reliability</a:t>
            </a:r>
            <a:endParaRPr lang="en-US" sz="2000" b="1" u="sng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15275" y="754559"/>
            <a:ext cx="5353050" cy="400110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3333CC"/>
                </a:solidFill>
                <a:latin typeface="+mn-lt"/>
              </a:rPr>
              <a:t>Reliability-aware IP </a:t>
            </a:r>
            <a:r>
              <a:rPr lang="en-US" sz="2000" b="1" u="sng" dirty="0">
                <a:solidFill>
                  <a:srgbClr val="3333CC"/>
                </a:solidFill>
                <a:latin typeface="+mn-lt"/>
              </a:rPr>
              <a:t>integration at SoC</a:t>
            </a:r>
          </a:p>
        </p:txBody>
      </p:sp>
      <p:graphicFrame>
        <p:nvGraphicFramePr>
          <p:cNvPr id="31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722910"/>
              </p:ext>
            </p:extLst>
          </p:nvPr>
        </p:nvGraphicFramePr>
        <p:xfrm>
          <a:off x="7505700" y="3429000"/>
          <a:ext cx="6172200" cy="411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/>
          <p:cNvSpPr/>
          <p:nvPr/>
        </p:nvSpPr>
        <p:spPr>
          <a:xfrm>
            <a:off x="6781800" y="1143000"/>
            <a:ext cx="7620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1" lvl="0" indent="-34290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/>
              </a:rPr>
              <a:t>Memory power pins </a:t>
            </a:r>
            <a:r>
              <a:rPr lang="en-US" sz="1800" b="1" dirty="0">
                <a:solidFill>
                  <a:prstClr val="black"/>
                </a:solidFill>
                <a:latin typeface="Arial"/>
              </a:rPr>
              <a:t>require 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fixed interval tapping 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to 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meet the memory internal 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reliability constraint.</a:t>
            </a:r>
            <a:endParaRPr lang="en-US" sz="1800" dirty="0">
              <a:solidFill>
                <a:prstClr val="black"/>
              </a:solidFill>
              <a:latin typeface="Arial"/>
            </a:endParaRPr>
          </a:p>
          <a:p>
            <a:pPr marL="342901" lvl="0" indent="-342901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prstClr val="black"/>
                </a:solidFill>
                <a:latin typeface="Arial"/>
              </a:rPr>
              <a:t>A </a:t>
            </a:r>
            <a:r>
              <a:rPr lang="en-US" sz="1800" b="1" dirty="0">
                <a:solidFill>
                  <a:prstClr val="black"/>
                </a:solidFill>
                <a:latin typeface="Arial"/>
              </a:rPr>
              <a:t>floorplan independent localized 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grid connecting top layers 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is </a:t>
            </a:r>
            <a:r>
              <a:rPr lang="en-US" sz="1800" dirty="0">
                <a:solidFill>
                  <a:prstClr val="black"/>
                </a:solidFill>
                <a:latin typeface="Arial"/>
              </a:rPr>
              <a:t>made on top of </a:t>
            </a:r>
            <a:r>
              <a:rPr lang="en-US" sz="1800" b="1" dirty="0" smtClean="0">
                <a:solidFill>
                  <a:prstClr val="black"/>
                </a:solidFill>
                <a:latin typeface="Arial"/>
              </a:rPr>
              <a:t>memory pins</a:t>
            </a:r>
            <a:endParaRPr lang="en-US" sz="1800" dirty="0">
              <a:solidFill>
                <a:prstClr val="black"/>
              </a:solidFill>
              <a:latin typeface="Arial"/>
            </a:endParaRPr>
          </a:p>
          <a:p>
            <a:pPr marL="995363" lvl="1" indent="-34290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prstClr val="black"/>
                </a:solidFill>
                <a:latin typeface="Arial"/>
              </a:rPr>
              <a:t>Floorplan independent </a:t>
            </a:r>
            <a:r>
              <a:rPr lang="en-US" sz="1600" dirty="0" smtClean="0">
                <a:solidFill>
                  <a:prstClr val="black"/>
                </a:solidFill>
                <a:latin typeface="Arial"/>
              </a:rPr>
              <a:t>grid </a:t>
            </a:r>
            <a:r>
              <a:rPr lang="en-US" sz="1600" b="1" dirty="0">
                <a:solidFill>
                  <a:prstClr val="black"/>
                </a:solidFill>
                <a:latin typeface="Arial"/>
              </a:rPr>
              <a:t>eliminates any manual intervention </a:t>
            </a:r>
            <a:r>
              <a:rPr lang="en-US" sz="1600" dirty="0" smtClean="0">
                <a:solidFill>
                  <a:prstClr val="black"/>
                </a:solidFill>
                <a:latin typeface="Arial"/>
              </a:rPr>
              <a:t>with 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any floorplan change</a:t>
            </a:r>
          </a:p>
          <a:p>
            <a:pPr marL="342901" lvl="0" indent="-34290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prstClr val="black"/>
                </a:solidFill>
                <a:latin typeface="Arial"/>
              </a:rPr>
              <a:t>Power hookup of other IPs are done according to individual </a:t>
            </a:r>
            <a:r>
              <a:rPr lang="en-US" sz="1800" dirty="0" smtClean="0">
                <a:solidFill>
                  <a:prstClr val="black"/>
                </a:solidFill>
                <a:latin typeface="Arial"/>
              </a:rPr>
              <a:t>IP’s reliability constraints</a:t>
            </a:r>
            <a:endParaRPr lang="en-US" sz="2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754559"/>
            <a:ext cx="6400800" cy="68654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781800" y="754559"/>
            <a:ext cx="7620000" cy="68654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1509711"/>
            <a:ext cx="4810125" cy="595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54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43604"/>
            <a:ext cx="2362199" cy="165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1"/>
          <p:cNvSpPr txBox="1">
            <a:spLocks/>
          </p:cNvSpPr>
          <p:nvPr/>
        </p:nvSpPr>
        <p:spPr bwMode="auto">
          <a:xfrm>
            <a:off x="114300" y="1219200"/>
            <a:ext cx="8420100" cy="640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716088" indent="-331788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125663" indent="-246063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78025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43336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408647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73958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b="1" kern="0" dirty="0" smtClean="0"/>
              <a:t>Net wise utilization </a:t>
            </a:r>
            <a:r>
              <a:rPr lang="en-US" sz="2400" kern="0" dirty="0" smtClean="0"/>
              <a:t>is targeted for the test case based on the </a:t>
            </a:r>
            <a:r>
              <a:rPr lang="en-US" sz="2400" b="1" kern="0" dirty="0" smtClean="0"/>
              <a:t>current loading of each net</a:t>
            </a:r>
          </a:p>
          <a:p>
            <a:pPr lvl="1"/>
            <a:r>
              <a:rPr lang="en-US" b="1" kern="0" dirty="0" smtClean="0"/>
              <a:t>More than 5 types of power/ground nets </a:t>
            </a:r>
            <a:r>
              <a:rPr lang="en-US" kern="0" dirty="0" smtClean="0"/>
              <a:t>are routed in the </a:t>
            </a:r>
            <a:r>
              <a:rPr lang="en-US" b="1" kern="0" dirty="0" smtClean="0"/>
              <a:t>top layers.</a:t>
            </a:r>
          </a:p>
          <a:p>
            <a:pPr lvl="1"/>
            <a:r>
              <a:rPr lang="en-US" b="1" kern="0" dirty="0" smtClean="0"/>
              <a:t>VDD1 </a:t>
            </a:r>
            <a:r>
              <a:rPr lang="en-US" kern="0" dirty="0" smtClean="0"/>
              <a:t>supporting majority of domains is given </a:t>
            </a:r>
            <a:r>
              <a:rPr lang="en-US" b="1" kern="0" dirty="0" smtClean="0"/>
              <a:t>more resources </a:t>
            </a:r>
            <a:r>
              <a:rPr lang="en-US" kern="0" dirty="0" smtClean="0"/>
              <a:t>in comparison to </a:t>
            </a:r>
            <a:r>
              <a:rPr lang="en-US" b="1" kern="0" dirty="0" smtClean="0"/>
              <a:t>VDD2</a:t>
            </a:r>
            <a:r>
              <a:rPr lang="en-US" kern="0" dirty="0" smtClean="0"/>
              <a:t>.</a:t>
            </a:r>
          </a:p>
          <a:p>
            <a:pPr lvl="1"/>
            <a:r>
              <a:rPr lang="en-US" b="1" kern="0" dirty="0" smtClean="0"/>
              <a:t>VDD3 </a:t>
            </a:r>
            <a:r>
              <a:rPr lang="en-US" kern="0" dirty="0"/>
              <a:t>is given </a:t>
            </a:r>
            <a:r>
              <a:rPr lang="en-US" b="1" kern="0" dirty="0"/>
              <a:t>minimal resources </a:t>
            </a:r>
            <a:r>
              <a:rPr lang="en-US" kern="0" dirty="0"/>
              <a:t>as it is </a:t>
            </a:r>
            <a:r>
              <a:rPr lang="en-US" b="1" kern="0" dirty="0"/>
              <a:t>required only for </a:t>
            </a:r>
            <a:r>
              <a:rPr lang="en-US" b="1" kern="0" dirty="0" smtClean="0"/>
              <a:t>special cells. It is locally routed only on top of special cell columns.</a:t>
            </a:r>
          </a:p>
          <a:p>
            <a:endParaRPr lang="en-US" sz="2400" kern="0" dirty="0" smtClean="0"/>
          </a:p>
          <a:p>
            <a:endParaRPr lang="en-US" sz="2400" kern="0" dirty="0"/>
          </a:p>
          <a:p>
            <a:endParaRPr lang="en-US" sz="1400" kern="0" dirty="0" smtClean="0"/>
          </a:p>
          <a:p>
            <a:r>
              <a:rPr lang="en-US" sz="2400" b="1" kern="0" dirty="0" smtClean="0"/>
              <a:t>Top-Via </a:t>
            </a:r>
            <a:r>
              <a:rPr lang="en-US" sz="2400" kern="0" dirty="0" smtClean="0"/>
              <a:t>is </a:t>
            </a:r>
            <a:r>
              <a:rPr lang="en-US" sz="2400" b="1" kern="0" dirty="0" smtClean="0"/>
              <a:t>distributed into more frequent smaller </a:t>
            </a:r>
            <a:r>
              <a:rPr lang="en-US" sz="2400" b="1" kern="0" dirty="0" err="1" smtClean="0"/>
              <a:t>vias</a:t>
            </a:r>
            <a:r>
              <a:rPr lang="en-US" sz="2400" b="1" kern="0" dirty="0" smtClean="0"/>
              <a:t> </a:t>
            </a:r>
            <a:r>
              <a:rPr lang="en-US" sz="2400" kern="0" dirty="0" smtClean="0"/>
              <a:t>to ensure frequent tapping to lower layers.</a:t>
            </a:r>
          </a:p>
          <a:p>
            <a:pPr lvl="1"/>
            <a:r>
              <a:rPr lang="en-US" b="1" kern="0" dirty="0" smtClean="0"/>
              <a:t>Via distribution </a:t>
            </a:r>
            <a:r>
              <a:rPr lang="en-US" kern="0" dirty="0" smtClean="0"/>
              <a:t>helps in </a:t>
            </a:r>
            <a:r>
              <a:rPr lang="en-US" b="1" kern="0" dirty="0" smtClean="0"/>
              <a:t>lower resistances </a:t>
            </a:r>
            <a:r>
              <a:rPr lang="en-US" kern="0" dirty="0" smtClean="0"/>
              <a:t>in the </a:t>
            </a:r>
            <a:r>
              <a:rPr lang="en-US" b="1" kern="0" dirty="0" smtClean="0"/>
              <a:t>lower layers </a:t>
            </a:r>
            <a:r>
              <a:rPr lang="en-US" kern="0" dirty="0" smtClean="0"/>
              <a:t>resulting in IR drop improvement by over 50% in the lower layers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419600"/>
            <a:ext cx="1994403" cy="164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D8242-E033-4EE4-A353-0755D46D2F0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639300" y="838198"/>
            <a:ext cx="3733800" cy="430887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u="sng" dirty="0">
                <a:solidFill>
                  <a:srgbClr val="3333CC"/>
                </a:solidFill>
                <a:latin typeface="+mn-lt"/>
              </a:rPr>
              <a:t>Secondary Power Routing</a:t>
            </a:r>
          </a:p>
        </p:txBody>
      </p:sp>
      <p:graphicFrame>
        <p:nvGraphicFramePr>
          <p:cNvPr id="1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4864767"/>
              </p:ext>
            </p:extLst>
          </p:nvPr>
        </p:nvGraphicFramePr>
        <p:xfrm>
          <a:off x="8763000" y="1371600"/>
          <a:ext cx="54864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Rectangle 14"/>
          <p:cNvSpPr/>
          <p:nvPr/>
        </p:nvSpPr>
        <p:spPr>
          <a:xfrm>
            <a:off x="8610600" y="838199"/>
            <a:ext cx="5791200" cy="67817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228600" y="-76200"/>
            <a:ext cx="14249400" cy="976312"/>
          </a:xfrm>
        </p:spPr>
        <p:txBody>
          <a:bodyPr/>
          <a:lstStyle/>
          <a:p>
            <a:pPr lvl="0"/>
            <a:r>
              <a:rPr lang="en-US" altLang="en-US" sz="3600" dirty="0" smtClean="0"/>
              <a:t>Proposed Solution – Secondary Routing and Switch Expansion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24000" y="838198"/>
            <a:ext cx="5638800" cy="430887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u="sng" dirty="0">
                <a:solidFill>
                  <a:srgbClr val="3333CC"/>
                </a:solidFill>
                <a:latin typeface="+mn-lt"/>
              </a:rPr>
              <a:t>Optimum </a:t>
            </a:r>
            <a:r>
              <a:rPr lang="en-US" sz="2200" b="1" u="sng" dirty="0" smtClean="0">
                <a:solidFill>
                  <a:srgbClr val="3333CC"/>
                </a:solidFill>
                <a:latin typeface="+mn-lt"/>
              </a:rPr>
              <a:t>Top Layer Resource Allocation</a:t>
            </a:r>
            <a:endParaRPr lang="en-US" sz="2200" b="1" u="sng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4300" y="838200"/>
            <a:ext cx="8420100" cy="6781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530767" y="4343400"/>
            <a:ext cx="1860633" cy="393954"/>
          </a:xfrm>
          <a:prstGeom prst="rect">
            <a:avLst/>
          </a:prstGeom>
          <a:noFill/>
        </p:spPr>
        <p:txBody>
          <a:bodyPr wrap="square" lIns="146304" tIns="73152" rIns="146304" bIns="73152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+mn-lt"/>
              </a:rPr>
              <a:t>METn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47800" y="4343400"/>
            <a:ext cx="1981200" cy="393954"/>
          </a:xfrm>
          <a:prstGeom prst="rect">
            <a:avLst/>
          </a:prstGeom>
          <a:noFill/>
        </p:spPr>
        <p:txBody>
          <a:bodyPr wrap="square" lIns="146304" tIns="73152" rIns="146304" bIns="73152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Top Layer</a:t>
            </a:r>
            <a:endParaRPr lang="en-US" sz="16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393130" y="4539532"/>
            <a:ext cx="0" cy="1411552"/>
          </a:xfrm>
          <a:prstGeom prst="straightConnector1">
            <a:avLst/>
          </a:prstGeom>
          <a:ln w="19050">
            <a:solidFill>
              <a:srgbClr val="CC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6022466" y="4953000"/>
            <a:ext cx="759334" cy="762000"/>
          </a:xfrm>
          <a:prstGeom prst="ellipse">
            <a:avLst/>
          </a:prstGeom>
          <a:noFill/>
          <a:ln>
            <a:solidFill>
              <a:srgbClr val="CC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endCxn id="13" idx="1"/>
          </p:cNvCxnSpPr>
          <p:nvPr/>
        </p:nvCxnSpPr>
        <p:spPr>
          <a:xfrm>
            <a:off x="1424754" y="5165266"/>
            <a:ext cx="2306380" cy="40415"/>
          </a:xfrm>
          <a:prstGeom prst="straightConnector1">
            <a:avLst/>
          </a:prstGeom>
          <a:ln w="1905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7" idx="2"/>
            <a:endCxn id="13" idx="3"/>
          </p:cNvCxnSpPr>
          <p:nvPr/>
        </p:nvCxnSpPr>
        <p:spPr>
          <a:xfrm flipH="1" flipV="1">
            <a:off x="4953000" y="5205681"/>
            <a:ext cx="1069466" cy="128319"/>
          </a:xfrm>
          <a:prstGeom prst="straightConnector1">
            <a:avLst/>
          </a:prstGeom>
          <a:ln w="1905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31134" y="4543961"/>
            <a:ext cx="122186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VDD3 routing on top of special cells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534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3"/>
          <p:cNvSpPr txBox="1">
            <a:spLocks/>
          </p:cNvSpPr>
          <p:nvPr/>
        </p:nvSpPr>
        <p:spPr bwMode="auto">
          <a:xfrm>
            <a:off x="76200" y="1981200"/>
            <a:ext cx="4876801" cy="554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0" rIns="130622" bIns="65310" numCol="1" anchor="t" anchorCtr="0" compatLnSpc="1">
            <a:prstTxWarp prst="textNoShape">
              <a:avLst/>
            </a:prstTxWarp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4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9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500" baseline="0"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3000" baseline="0">
                <a:solidFill>
                  <a:schemeClr val="tx1"/>
                </a:solidFill>
                <a:latin typeface="+mn-lt"/>
              </a:defRPr>
            </a:lvl3pPr>
            <a:lvl4pPr marL="1716088" indent="-331789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4pPr>
            <a:lvl5pPr marL="2125662" indent="-246062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5pPr>
            <a:lvl6pPr marL="2780254" indent="-247186" algn="l" rtl="0" fontAlgn="base">
              <a:spcBef>
                <a:spcPct val="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6pPr>
            <a:lvl7pPr marL="3433365" indent="-247186" algn="l" rtl="0" fontAlgn="base">
              <a:spcBef>
                <a:spcPct val="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7pPr>
            <a:lvl8pPr marL="4086474" indent="-247186" algn="l" rtl="0" fontAlgn="base">
              <a:spcBef>
                <a:spcPct val="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8pPr>
            <a:lvl9pPr marL="4739584" indent="-247186" algn="l" rtl="0" fontAlgn="base">
              <a:spcBef>
                <a:spcPct val="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+mn-lt"/>
              </a:defRPr>
            </a:lvl9pPr>
          </a:lstStyle>
          <a:p>
            <a:pPr marL="323850" marR="0" lvl="0" indent="-323850" algn="just" defTabSz="914400" rtl="0" eaLnBrk="0" fontAlgn="base" latinLnBrk="0" hangingPunct="0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FIT </a:t>
            </a:r>
            <a:r>
              <a:rPr kumimoji="0" lang="en-US" sz="2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every component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below a threshold value ‘y’ is ignored.</a:t>
            </a:r>
          </a:p>
          <a:p>
            <a:pPr marL="323850" marR="0" lvl="0" indent="-323850" algn="just" defTabSz="914400" rtl="0" eaLnBrk="0" fontAlgn="base" latinLnBrk="0" hangingPunct="0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2200" kern="0" baseline="0" dirty="0" smtClean="0">
              <a:solidFill>
                <a:sysClr val="windowText" lastClr="000000"/>
              </a:solidFill>
            </a:endParaRPr>
          </a:p>
          <a:p>
            <a:pPr marL="323850" marR="0" lvl="0" indent="-323850" algn="just" defTabSz="914400" rtl="0" eaLnBrk="0" fontAlgn="base" latinLnBrk="0" hangingPunct="0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200" kern="0" baseline="0" dirty="0" smtClean="0">
                <a:solidFill>
                  <a:sysClr val="windowText" lastClr="000000"/>
                </a:solidFill>
              </a:rPr>
              <a:t>The </a:t>
            </a:r>
            <a:r>
              <a:rPr lang="en-US" sz="2200" b="1" kern="0" baseline="0" dirty="0" smtClean="0">
                <a:solidFill>
                  <a:sysClr val="windowText" lastClr="000000"/>
                </a:solidFill>
              </a:rPr>
              <a:t>FIT</a:t>
            </a:r>
            <a:r>
              <a:rPr lang="en-US" sz="2200" b="1" kern="0" dirty="0" smtClean="0">
                <a:solidFill>
                  <a:sysClr val="windowText" lastClr="000000"/>
                </a:solidFill>
              </a:rPr>
              <a:t> assessment </a:t>
            </a:r>
            <a:r>
              <a:rPr lang="en-US" sz="2200" kern="0" dirty="0" smtClean="0">
                <a:solidFill>
                  <a:sysClr val="windowText" lastClr="000000"/>
                </a:solidFill>
              </a:rPr>
              <a:t>of </a:t>
            </a:r>
            <a:r>
              <a:rPr lang="en-US" sz="2200" b="1" kern="0" dirty="0" smtClean="0">
                <a:solidFill>
                  <a:sysClr val="windowText" lastClr="000000"/>
                </a:solidFill>
              </a:rPr>
              <a:t>every component </a:t>
            </a:r>
            <a:r>
              <a:rPr lang="en-US" sz="2200" kern="0" dirty="0" smtClean="0">
                <a:solidFill>
                  <a:sysClr val="windowText" lastClr="000000"/>
                </a:solidFill>
              </a:rPr>
              <a:t>is done and </a:t>
            </a:r>
            <a:r>
              <a:rPr lang="en-US" sz="2200" b="1" kern="0" dirty="0" smtClean="0">
                <a:solidFill>
                  <a:sysClr val="windowText" lastClr="000000"/>
                </a:solidFill>
              </a:rPr>
              <a:t>bottlenecks are identified</a:t>
            </a:r>
            <a:r>
              <a:rPr lang="en-US" sz="2200" kern="0" dirty="0" smtClean="0">
                <a:solidFill>
                  <a:sysClr val="windowText" lastClr="000000"/>
                </a:solidFill>
              </a:rPr>
              <a:t>.</a:t>
            </a:r>
          </a:p>
          <a:p>
            <a:pPr marL="323850" marR="0" lvl="0" indent="-323850" algn="just" defTabSz="914400" rtl="0" eaLnBrk="0" fontAlgn="base" latinLnBrk="0" hangingPunct="0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2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23850" marR="0" lvl="0" indent="-323850" algn="just" defTabSz="914400" rtl="0" eaLnBrk="0" fontAlgn="base" latinLnBrk="0" hangingPunct="0">
              <a:lnSpc>
                <a:spcPct val="100000"/>
              </a:lnSpc>
              <a:spcBef>
                <a:spcPct val="65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The</a:t>
            </a:r>
            <a:r>
              <a:rPr kumimoji="0" lang="en-US" sz="220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average current density and the current </a:t>
            </a:r>
            <a:r>
              <a:rPr lang="en-US" sz="2200" b="1" kern="0" dirty="0" smtClean="0">
                <a:solidFill>
                  <a:sysClr val="windowText" lastClr="000000"/>
                </a:solidFill>
              </a:rPr>
              <a:t>distribution</a:t>
            </a:r>
            <a:r>
              <a:rPr lang="en-US" sz="2200" kern="0" dirty="0" smtClean="0">
                <a:solidFill>
                  <a:sysClr val="windowText" lastClr="000000"/>
                </a:solidFill>
              </a:rPr>
              <a:t> </a:t>
            </a:r>
            <a:r>
              <a:rPr kumimoji="0" lang="en-US" sz="220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of the </a:t>
            </a:r>
            <a:r>
              <a:rPr kumimoji="0" lang="en-US" sz="22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bottlenecks </a:t>
            </a:r>
            <a:r>
              <a:rPr kumimoji="0" lang="en-US" sz="220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 varied to reach an acceptable FIT value.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06DDF-CCBF-495A-A486-751800A1F44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" name="Title 2"/>
          <p:cNvSpPr txBox="1">
            <a:spLocks/>
          </p:cNvSpPr>
          <p:nvPr/>
        </p:nvSpPr>
        <p:spPr bwMode="auto">
          <a:xfrm>
            <a:off x="228600" y="-76200"/>
            <a:ext cx="14249400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5pPr>
            <a:lvl6pPr marL="65311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6pPr>
            <a:lvl7pPr marL="130622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7pPr>
            <a:lvl8pPr marL="1959331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8pPr>
            <a:lvl9pPr marL="2612441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US" altLang="en-US" sz="3600" dirty="0"/>
              <a:t>Results / Analysis</a:t>
            </a:r>
            <a:endParaRPr lang="en-US" altLang="en-US" sz="3600" kern="0" dirty="0" smtClean="0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4573489"/>
            <a:ext cx="4267199" cy="292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76200" y="838199"/>
            <a:ext cx="4876800" cy="67056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028700" y="838198"/>
            <a:ext cx="2971800" cy="769441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u="sng" dirty="0" smtClean="0">
                <a:solidFill>
                  <a:srgbClr val="3333CC"/>
                </a:solidFill>
                <a:latin typeface="+mn-lt"/>
              </a:rPr>
              <a:t>EM FIT Based Power Grid Design</a:t>
            </a:r>
            <a:endParaRPr lang="en-US" sz="2200" b="1" u="sng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67300" y="838201"/>
            <a:ext cx="4648200" cy="67055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524500" y="838200"/>
            <a:ext cx="3733800" cy="430887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u="sng" dirty="0" smtClean="0">
                <a:solidFill>
                  <a:srgbClr val="3333CC"/>
                </a:solidFill>
                <a:latin typeface="+mn-lt"/>
              </a:rPr>
              <a:t>Secondary Power Routing</a:t>
            </a:r>
            <a:endParaRPr lang="en-US" sz="2200" b="1" u="sng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39" name="Content Placeholder 1"/>
          <p:cNvSpPr txBox="1">
            <a:spLocks/>
          </p:cNvSpPr>
          <p:nvPr/>
        </p:nvSpPr>
        <p:spPr bwMode="auto">
          <a:xfrm>
            <a:off x="5067300" y="1219200"/>
            <a:ext cx="4648200" cy="292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716088" indent="-331788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125663" indent="-246063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78025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43336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408647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73958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189124" lvl="0" indent="-189124">
              <a:spcBef>
                <a:spcPts val="667"/>
              </a:spcBef>
            </a:pPr>
            <a:r>
              <a:rPr lang="en-US" sz="2000" b="1" kern="0" dirty="0">
                <a:solidFill>
                  <a:srgbClr val="000000"/>
                </a:solidFill>
              </a:rPr>
              <a:t>Lower resistances and narrower spread </a:t>
            </a:r>
            <a:r>
              <a:rPr lang="en-US" sz="2000" kern="0" dirty="0">
                <a:solidFill>
                  <a:srgbClr val="000000"/>
                </a:solidFill>
              </a:rPr>
              <a:t>for pre routed secondary </a:t>
            </a:r>
            <a:r>
              <a:rPr lang="en-US" sz="2000" kern="0" dirty="0" err="1">
                <a:solidFill>
                  <a:srgbClr val="000000"/>
                </a:solidFill>
              </a:rPr>
              <a:t>pg</a:t>
            </a:r>
            <a:r>
              <a:rPr lang="en-US" sz="2000" kern="0" dirty="0">
                <a:solidFill>
                  <a:srgbClr val="000000"/>
                </a:solidFill>
              </a:rPr>
              <a:t> nets.</a:t>
            </a:r>
            <a:endParaRPr lang="en-US" sz="2000" b="1" kern="0" dirty="0">
              <a:solidFill>
                <a:srgbClr val="000000"/>
              </a:solidFill>
            </a:endParaRPr>
          </a:p>
          <a:p>
            <a:pPr marL="189124" lvl="0" indent="-189124">
              <a:spcBef>
                <a:spcPts val="667"/>
              </a:spcBef>
            </a:pPr>
            <a:r>
              <a:rPr lang="en-US" sz="2000" b="1" kern="0" dirty="0">
                <a:solidFill>
                  <a:srgbClr val="000000"/>
                </a:solidFill>
              </a:rPr>
              <a:t>Predictable resistances </a:t>
            </a:r>
            <a:r>
              <a:rPr lang="en-US" sz="2000" b="1" kern="0" dirty="0" smtClean="0">
                <a:solidFill>
                  <a:srgbClr val="000000"/>
                </a:solidFill>
              </a:rPr>
              <a:t>resulting in better current distribution </a:t>
            </a:r>
            <a:r>
              <a:rPr lang="en-US" sz="2000" kern="0" dirty="0" smtClean="0">
                <a:solidFill>
                  <a:srgbClr val="000000"/>
                </a:solidFill>
              </a:rPr>
              <a:t>is seen </a:t>
            </a:r>
            <a:r>
              <a:rPr lang="en-US" sz="2000" kern="0" dirty="0">
                <a:solidFill>
                  <a:srgbClr val="000000"/>
                </a:solidFill>
              </a:rPr>
              <a:t>with </a:t>
            </a:r>
            <a:r>
              <a:rPr lang="en-US" sz="2000" kern="0" dirty="0" smtClean="0">
                <a:solidFill>
                  <a:srgbClr val="000000"/>
                </a:solidFill>
              </a:rPr>
              <a:t>pre-routed </a:t>
            </a:r>
            <a:r>
              <a:rPr lang="en-US" sz="2000" kern="0" dirty="0">
                <a:solidFill>
                  <a:srgbClr val="000000"/>
                </a:solidFill>
              </a:rPr>
              <a:t>secondary </a:t>
            </a:r>
            <a:r>
              <a:rPr lang="en-US" sz="2000" kern="0" dirty="0" err="1">
                <a:solidFill>
                  <a:srgbClr val="000000"/>
                </a:solidFill>
              </a:rPr>
              <a:t>pg</a:t>
            </a:r>
            <a:r>
              <a:rPr lang="en-US" sz="2000" kern="0" dirty="0">
                <a:solidFill>
                  <a:srgbClr val="000000"/>
                </a:solidFill>
              </a:rPr>
              <a:t> pins independent of PnR iterations</a:t>
            </a:r>
            <a:r>
              <a:rPr lang="en-US" sz="2000" kern="0" dirty="0" smtClean="0">
                <a:solidFill>
                  <a:srgbClr val="000000"/>
                </a:solidFill>
              </a:rPr>
              <a:t>. </a:t>
            </a:r>
            <a:endParaRPr lang="en-US" sz="2000" kern="0" dirty="0">
              <a:solidFill>
                <a:srgbClr val="000000"/>
              </a:solidFill>
            </a:endParaRPr>
          </a:p>
          <a:p>
            <a:pPr marL="189124" lvl="0" indent="-189124">
              <a:spcBef>
                <a:spcPts val="667"/>
              </a:spcBef>
            </a:pPr>
            <a:r>
              <a:rPr lang="en-US" sz="2000" b="1" kern="0" dirty="0" smtClean="0">
                <a:solidFill>
                  <a:srgbClr val="000000"/>
                </a:solidFill>
              </a:rPr>
              <a:t>No </a:t>
            </a:r>
            <a:r>
              <a:rPr lang="en-US" sz="2000" b="1" kern="0" dirty="0" err="1">
                <a:solidFill>
                  <a:srgbClr val="000000"/>
                </a:solidFill>
              </a:rPr>
              <a:t>pg</a:t>
            </a:r>
            <a:r>
              <a:rPr lang="en-US" sz="2000" b="1" kern="0" dirty="0">
                <a:solidFill>
                  <a:srgbClr val="000000"/>
                </a:solidFill>
              </a:rPr>
              <a:t> pin routing required in ECO cycle </a:t>
            </a:r>
            <a:r>
              <a:rPr lang="en-US" sz="2000" kern="0" dirty="0">
                <a:solidFill>
                  <a:srgbClr val="000000"/>
                </a:solidFill>
              </a:rPr>
              <a:t>with </a:t>
            </a:r>
            <a:r>
              <a:rPr lang="en-US" sz="2000" kern="0" dirty="0" smtClean="0">
                <a:solidFill>
                  <a:srgbClr val="000000"/>
                </a:solidFill>
              </a:rPr>
              <a:t>pre-routed </a:t>
            </a:r>
            <a:r>
              <a:rPr lang="en-US" sz="2000" kern="0" dirty="0">
                <a:solidFill>
                  <a:srgbClr val="000000"/>
                </a:solidFill>
              </a:rPr>
              <a:t>secondary </a:t>
            </a:r>
            <a:r>
              <a:rPr lang="en-US" sz="2000" kern="0" dirty="0" err="1">
                <a:solidFill>
                  <a:srgbClr val="000000"/>
                </a:solidFill>
              </a:rPr>
              <a:t>pg</a:t>
            </a:r>
            <a:r>
              <a:rPr lang="en-US" sz="2000" kern="0" dirty="0">
                <a:solidFill>
                  <a:srgbClr val="000000"/>
                </a:solidFill>
              </a:rPr>
              <a:t> nets</a:t>
            </a:r>
            <a:r>
              <a:rPr lang="en-US" sz="2000" kern="0" dirty="0" smtClean="0">
                <a:solidFill>
                  <a:srgbClr val="000000"/>
                </a:solidFill>
              </a:rPr>
              <a:t>.</a:t>
            </a:r>
            <a:endParaRPr lang="en-US" sz="2000" kern="0" dirty="0">
              <a:solidFill>
                <a:srgbClr val="000000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9793432" y="838198"/>
            <a:ext cx="4724400" cy="67056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0745932" y="838200"/>
            <a:ext cx="2819400" cy="769441"/>
          </a:xfrm>
          <a:prstGeom prst="rect">
            <a:avLst/>
          </a:prstGeom>
          <a:solidFill>
            <a:srgbClr val="FF7C8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00" b="1" u="sng" dirty="0" smtClean="0">
                <a:solidFill>
                  <a:srgbClr val="3333CC"/>
                </a:solidFill>
                <a:latin typeface="+mn-lt"/>
              </a:rPr>
              <a:t>Optimum Resource Allocation</a:t>
            </a:r>
            <a:endParaRPr lang="en-US" sz="2200" b="1" u="sng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48600" y="4856202"/>
            <a:ext cx="1676400" cy="276999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n-lt"/>
              </a:rPr>
              <a:t>Proposed Solution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48600" y="4596824"/>
            <a:ext cx="1676400" cy="27699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n-lt"/>
              </a:rPr>
              <a:t>Prior Art</a:t>
            </a: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72745" y="7266801"/>
            <a:ext cx="99595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Resistance</a:t>
            </a:r>
            <a:endParaRPr lang="en-US" sz="12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05400" y="5514201"/>
            <a:ext cx="6858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Count</a:t>
            </a:r>
            <a:endParaRPr lang="en-US" sz="12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6" name="Content Placeholder 1"/>
          <p:cNvSpPr txBox="1">
            <a:spLocks/>
          </p:cNvSpPr>
          <p:nvPr/>
        </p:nvSpPr>
        <p:spPr bwMode="auto">
          <a:xfrm>
            <a:off x="9755332" y="1981200"/>
            <a:ext cx="48006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2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716088" indent="-331788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125663" indent="-246063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78025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43336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408647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73958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189124" lvl="0" indent="-189124">
              <a:spcBef>
                <a:spcPts val="667"/>
              </a:spcBef>
            </a:pPr>
            <a:r>
              <a:rPr lang="en-US" sz="2200" kern="0" dirty="0" smtClean="0">
                <a:solidFill>
                  <a:srgbClr val="000000"/>
                </a:solidFill>
              </a:rPr>
              <a:t>A </a:t>
            </a:r>
            <a:r>
              <a:rPr lang="en-US" sz="2200" b="1" kern="0" dirty="0" smtClean="0">
                <a:solidFill>
                  <a:srgbClr val="000000"/>
                </a:solidFill>
              </a:rPr>
              <a:t>better top-via distribution </a:t>
            </a:r>
            <a:r>
              <a:rPr lang="en-US" sz="2200" kern="0" dirty="0" smtClean="0">
                <a:solidFill>
                  <a:srgbClr val="000000"/>
                </a:solidFill>
              </a:rPr>
              <a:t>is achieved by </a:t>
            </a:r>
            <a:r>
              <a:rPr lang="en-US" sz="2200" b="1" kern="0" dirty="0" smtClean="0">
                <a:solidFill>
                  <a:srgbClr val="000000"/>
                </a:solidFill>
              </a:rPr>
              <a:t>varying </a:t>
            </a:r>
            <a:r>
              <a:rPr lang="en-US" sz="2200" kern="0" dirty="0" smtClean="0">
                <a:solidFill>
                  <a:srgbClr val="000000"/>
                </a:solidFill>
              </a:rPr>
              <a:t>the </a:t>
            </a:r>
            <a:r>
              <a:rPr lang="en-US" sz="2200" b="1" kern="0" dirty="0" smtClean="0">
                <a:solidFill>
                  <a:srgbClr val="000000"/>
                </a:solidFill>
              </a:rPr>
              <a:t>top metal layer width</a:t>
            </a:r>
            <a:r>
              <a:rPr lang="en-US" sz="2200" kern="0" dirty="0" smtClean="0">
                <a:solidFill>
                  <a:srgbClr val="000000"/>
                </a:solidFill>
              </a:rPr>
              <a:t>.</a:t>
            </a:r>
          </a:p>
          <a:p>
            <a:pPr marL="189124" lvl="0" indent="-189124">
              <a:spcBef>
                <a:spcPts val="667"/>
              </a:spcBef>
            </a:pPr>
            <a:r>
              <a:rPr lang="en-US" sz="2200" kern="0" dirty="0" smtClean="0">
                <a:solidFill>
                  <a:srgbClr val="000000"/>
                </a:solidFill>
              </a:rPr>
              <a:t>Using </a:t>
            </a:r>
            <a:r>
              <a:rPr lang="en-US" sz="2200" b="1" kern="0" dirty="0" smtClean="0">
                <a:solidFill>
                  <a:srgbClr val="000000"/>
                </a:solidFill>
              </a:rPr>
              <a:t>smaller top-via </a:t>
            </a:r>
            <a:r>
              <a:rPr lang="en-US" sz="2200" kern="0" dirty="0" smtClean="0">
                <a:solidFill>
                  <a:srgbClr val="000000"/>
                </a:solidFill>
              </a:rPr>
              <a:t>resulted in </a:t>
            </a:r>
            <a:r>
              <a:rPr lang="en-US" sz="2200" b="1" kern="0" dirty="0" smtClean="0">
                <a:solidFill>
                  <a:srgbClr val="000000"/>
                </a:solidFill>
              </a:rPr>
              <a:t>frequent tapping </a:t>
            </a:r>
            <a:r>
              <a:rPr lang="en-US" sz="2200" kern="0" dirty="0" smtClean="0">
                <a:solidFill>
                  <a:srgbClr val="000000"/>
                </a:solidFill>
              </a:rPr>
              <a:t>to the lower layers.</a:t>
            </a:r>
          </a:p>
          <a:p>
            <a:pPr marL="189124" lvl="0" indent="-189124">
              <a:spcBef>
                <a:spcPts val="667"/>
              </a:spcBef>
            </a:pPr>
            <a:r>
              <a:rPr lang="en-US" sz="2200" b="1" kern="0" dirty="0" smtClean="0">
                <a:solidFill>
                  <a:srgbClr val="000000"/>
                </a:solidFill>
              </a:rPr>
              <a:t>Resistances </a:t>
            </a:r>
            <a:r>
              <a:rPr lang="en-US" sz="2200" kern="0" dirty="0" smtClean="0">
                <a:solidFill>
                  <a:srgbClr val="000000"/>
                </a:solidFill>
              </a:rPr>
              <a:t>in the high resistive lower </a:t>
            </a:r>
            <a:r>
              <a:rPr lang="en-US" sz="2200" kern="0" smtClean="0">
                <a:solidFill>
                  <a:srgbClr val="000000"/>
                </a:solidFill>
              </a:rPr>
              <a:t>layers </a:t>
            </a:r>
            <a:r>
              <a:rPr lang="en-US" sz="2200" b="1" kern="0" smtClean="0">
                <a:solidFill>
                  <a:srgbClr val="000000"/>
                </a:solidFill>
              </a:rPr>
              <a:t>improved </a:t>
            </a:r>
            <a:r>
              <a:rPr lang="en-US" sz="2200" b="1" kern="0" dirty="0" smtClean="0">
                <a:solidFill>
                  <a:srgbClr val="000000"/>
                </a:solidFill>
              </a:rPr>
              <a:t>by frequent tapping</a:t>
            </a:r>
            <a:r>
              <a:rPr lang="en-US" sz="2200" kern="0" dirty="0" smtClean="0">
                <a:solidFill>
                  <a:srgbClr val="000000"/>
                </a:solidFill>
              </a:rPr>
              <a:t>.</a:t>
            </a:r>
          </a:p>
          <a:p>
            <a:pPr marL="189124" lvl="0" indent="-189124">
              <a:spcBef>
                <a:spcPts val="667"/>
              </a:spcBef>
            </a:pPr>
            <a:r>
              <a:rPr lang="en-US" sz="2200" kern="0" dirty="0" smtClean="0">
                <a:solidFill>
                  <a:srgbClr val="000000"/>
                </a:solidFill>
              </a:rPr>
              <a:t>The </a:t>
            </a:r>
            <a:r>
              <a:rPr lang="en-US" sz="2200" b="1" kern="0" dirty="0" smtClean="0">
                <a:solidFill>
                  <a:srgbClr val="000000"/>
                </a:solidFill>
              </a:rPr>
              <a:t>IR drop </a:t>
            </a:r>
            <a:r>
              <a:rPr lang="en-US" sz="2200" kern="0" dirty="0" smtClean="0">
                <a:solidFill>
                  <a:srgbClr val="000000"/>
                </a:solidFill>
              </a:rPr>
              <a:t>in the critical </a:t>
            </a:r>
            <a:r>
              <a:rPr lang="en-US" sz="2200" b="1" kern="0" dirty="0" smtClean="0">
                <a:solidFill>
                  <a:srgbClr val="000000"/>
                </a:solidFill>
              </a:rPr>
              <a:t>lower layer improves by over 50% </a:t>
            </a:r>
            <a:r>
              <a:rPr lang="en-US" sz="2200" kern="0" dirty="0" smtClean="0">
                <a:solidFill>
                  <a:srgbClr val="000000"/>
                </a:solidFill>
              </a:rPr>
              <a:t>because of the frequent tapping.</a:t>
            </a:r>
          </a:p>
          <a:p>
            <a:pPr marL="189124" lvl="0" indent="-189124">
              <a:spcBef>
                <a:spcPts val="667"/>
              </a:spcBef>
            </a:pPr>
            <a:r>
              <a:rPr lang="en-US" sz="2200" b="1" kern="0" dirty="0" smtClean="0">
                <a:solidFill>
                  <a:srgbClr val="000000"/>
                </a:solidFill>
              </a:rPr>
              <a:t>Lower resistance </a:t>
            </a:r>
            <a:r>
              <a:rPr lang="en-US" sz="2200" kern="0" dirty="0" smtClean="0">
                <a:solidFill>
                  <a:srgbClr val="000000"/>
                </a:solidFill>
              </a:rPr>
              <a:t>also help in overall </a:t>
            </a:r>
            <a:r>
              <a:rPr lang="en-US" sz="2200" b="1" kern="0" dirty="0" smtClean="0">
                <a:solidFill>
                  <a:srgbClr val="000000"/>
                </a:solidFill>
              </a:rPr>
              <a:t>reliability improvement</a:t>
            </a:r>
            <a:r>
              <a:rPr lang="en-US" sz="2200" kern="0" dirty="0" smtClean="0">
                <a:solidFill>
                  <a:srgbClr val="000000"/>
                </a:solidFill>
              </a:rPr>
              <a:t>.</a:t>
            </a:r>
          </a:p>
          <a:p>
            <a:pPr marL="189124" lvl="0" indent="-189124">
              <a:spcBef>
                <a:spcPts val="667"/>
              </a:spcBef>
            </a:pPr>
            <a:endParaRPr lang="en-US" sz="20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60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533400" y="1295400"/>
            <a:ext cx="13547725" cy="6172200"/>
          </a:xfrm>
        </p:spPr>
        <p:txBody>
          <a:bodyPr/>
          <a:lstStyle/>
          <a:p>
            <a:r>
              <a:rPr lang="en-US" altLang="en-US" sz="2200" dirty="0"/>
              <a:t>The proposed solution considers the </a:t>
            </a:r>
            <a:r>
              <a:rPr lang="en-US" altLang="en-US" sz="2200" b="1" dirty="0"/>
              <a:t>overall SoC EM </a:t>
            </a:r>
            <a:r>
              <a:rPr lang="en-US" altLang="en-US" sz="2200" b="1" dirty="0" smtClean="0"/>
              <a:t>reliability </a:t>
            </a:r>
            <a:r>
              <a:rPr lang="en-US" altLang="en-US" sz="2200" b="1" dirty="0"/>
              <a:t>instead </a:t>
            </a:r>
            <a:r>
              <a:rPr lang="en-US" altLang="en-US" sz="2200" dirty="0"/>
              <a:t>of </a:t>
            </a:r>
            <a:r>
              <a:rPr lang="en-US" altLang="en-US" sz="2200" b="1" dirty="0"/>
              <a:t>single metal </a:t>
            </a:r>
            <a:r>
              <a:rPr lang="en-US" altLang="en-US" sz="2200" b="1" dirty="0" smtClean="0"/>
              <a:t>lead’s EM threshold</a:t>
            </a:r>
            <a:endParaRPr lang="en-US" altLang="en-US" sz="2200" dirty="0"/>
          </a:p>
          <a:p>
            <a:r>
              <a:rPr lang="en-US" altLang="en-US" sz="2200" dirty="0"/>
              <a:t>The </a:t>
            </a:r>
            <a:r>
              <a:rPr lang="en-US" altLang="en-US" sz="2200" b="1" dirty="0"/>
              <a:t>correct by construction </a:t>
            </a:r>
            <a:r>
              <a:rPr lang="en-US" altLang="en-US" sz="2200" dirty="0"/>
              <a:t>solution helps in </a:t>
            </a:r>
            <a:r>
              <a:rPr lang="en-US" altLang="en-US" sz="2200" b="1" dirty="0"/>
              <a:t>significant cycle time reduction </a:t>
            </a:r>
            <a:r>
              <a:rPr lang="en-US" altLang="en-US" sz="2200" dirty="0"/>
              <a:t>over </a:t>
            </a:r>
            <a:r>
              <a:rPr lang="en-US" altLang="en-US" sz="2200" b="1" dirty="0"/>
              <a:t>earlier iterative and reactive </a:t>
            </a:r>
            <a:r>
              <a:rPr lang="en-US" altLang="en-US" sz="2200" dirty="0"/>
              <a:t>refinement of the power grid methodology.</a:t>
            </a:r>
          </a:p>
          <a:p>
            <a:r>
              <a:rPr lang="en-US" altLang="en-US" sz="2200" dirty="0"/>
              <a:t>This solution enables </a:t>
            </a:r>
            <a:r>
              <a:rPr lang="en-US" altLang="en-US" sz="2200" b="1" dirty="0"/>
              <a:t>floorplan independent power grid creation for integrated IPs </a:t>
            </a:r>
            <a:r>
              <a:rPr lang="en-US" altLang="en-US" sz="2200" dirty="0"/>
              <a:t>based on the IP EM compliant integration spec.</a:t>
            </a:r>
          </a:p>
          <a:p>
            <a:r>
              <a:rPr lang="en-US" altLang="en-US" sz="2200" dirty="0"/>
              <a:t>The </a:t>
            </a:r>
            <a:r>
              <a:rPr lang="en-US" altLang="en-US" sz="2200" b="1" dirty="0"/>
              <a:t>current loading wise top layer resource allocation and optimization </a:t>
            </a:r>
            <a:r>
              <a:rPr lang="en-US" altLang="en-US" sz="2200" dirty="0"/>
              <a:t>against the earlier methodology of equal resource distribution helps in </a:t>
            </a:r>
            <a:r>
              <a:rPr lang="en-US" altLang="en-US" sz="2200" b="1" dirty="0"/>
              <a:t>improving the IR drop </a:t>
            </a:r>
            <a:r>
              <a:rPr lang="en-US" altLang="en-US" sz="2200" dirty="0"/>
              <a:t>in all the metal layers.</a:t>
            </a:r>
          </a:p>
          <a:p>
            <a:r>
              <a:rPr lang="en-US" altLang="en-US" sz="2200" dirty="0"/>
              <a:t>The </a:t>
            </a:r>
            <a:r>
              <a:rPr lang="en-US" altLang="en-US" sz="2200" b="1" dirty="0"/>
              <a:t>predictable secondary power routing resistances </a:t>
            </a:r>
            <a:r>
              <a:rPr lang="en-US" altLang="en-US" sz="2200" dirty="0"/>
              <a:t>through an optimized </a:t>
            </a:r>
            <a:r>
              <a:rPr lang="en-US" altLang="en-US" sz="2200" dirty="0" smtClean="0"/>
              <a:t>row site </a:t>
            </a:r>
            <a:r>
              <a:rPr lang="en-US" altLang="en-US" sz="2200" dirty="0"/>
              <a:t>creation helps in </a:t>
            </a:r>
            <a:r>
              <a:rPr lang="en-US" altLang="en-US" sz="2200" dirty="0" smtClean="0"/>
              <a:t>power grid robustness </a:t>
            </a:r>
            <a:r>
              <a:rPr lang="en-US" altLang="en-US" sz="2200" dirty="0"/>
              <a:t>in comparison to the </a:t>
            </a:r>
            <a:r>
              <a:rPr lang="en-US" altLang="en-US" sz="2200" b="1" dirty="0"/>
              <a:t>previous unpredictable </a:t>
            </a:r>
            <a:r>
              <a:rPr lang="en-US" altLang="en-US" sz="2200" b="1" dirty="0" err="1"/>
              <a:t>pg</a:t>
            </a:r>
            <a:r>
              <a:rPr lang="en-US" altLang="en-US" sz="2200" b="1" dirty="0"/>
              <a:t>-pin signal routing </a:t>
            </a:r>
            <a:r>
              <a:rPr lang="en-US" altLang="en-US" sz="2200" dirty="0"/>
              <a:t>solution.</a:t>
            </a:r>
          </a:p>
          <a:p>
            <a:r>
              <a:rPr lang="en-US" altLang="en-US" sz="2200" dirty="0"/>
              <a:t>The </a:t>
            </a:r>
            <a:r>
              <a:rPr lang="en-US" altLang="en-US" sz="2200" b="1" dirty="0"/>
              <a:t>pre-routed secondary power routing </a:t>
            </a:r>
            <a:r>
              <a:rPr lang="en-US" altLang="en-US" sz="2200" dirty="0"/>
              <a:t>solution helps in </a:t>
            </a:r>
            <a:r>
              <a:rPr lang="en-US" altLang="en-US" sz="2200" b="1" dirty="0"/>
              <a:t>ease of </a:t>
            </a:r>
            <a:r>
              <a:rPr lang="en-US" altLang="en-US" sz="2200" b="1" dirty="0" smtClean="0"/>
              <a:t>secondary power routed cells</a:t>
            </a:r>
            <a:r>
              <a:rPr lang="en-US" altLang="en-US" sz="2200" b="1" dirty="0"/>
              <a:t>’ ECO implementation </a:t>
            </a:r>
            <a:r>
              <a:rPr lang="en-US" altLang="en-US" sz="2200" dirty="0"/>
              <a:t>which becomes cumbersome with the earlier </a:t>
            </a:r>
            <a:r>
              <a:rPr lang="en-US" altLang="en-US" sz="2200" dirty="0" err="1"/>
              <a:t>pg</a:t>
            </a:r>
            <a:r>
              <a:rPr lang="en-US" altLang="en-US" sz="2200" dirty="0"/>
              <a:t>-pin signal routing solution in congested areas</a:t>
            </a:r>
            <a:r>
              <a:rPr lang="en-US" altLang="en-US" sz="2200" dirty="0" smtClean="0"/>
              <a:t>.</a:t>
            </a:r>
            <a:endParaRPr lang="en-US" altLang="en-US" sz="2200" dirty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 smtClean="0"/>
              <a:t>Summary / Conclusions</a:t>
            </a:r>
            <a:endParaRPr lang="en-US" alt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A1D5-76DA-44DC-846C-C21DBFE9BA9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15879</TotalTime>
  <Words>901</Words>
  <Application>Microsoft Office PowerPoint</Application>
  <PresentationFormat>Custom</PresentationFormat>
  <Paragraphs>89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FinalPowerpoint</vt:lpstr>
      <vt:lpstr>Systematic Power Routing Strategy To Meet Design Reliability Target for Ultra-Low Power SoCs</vt:lpstr>
      <vt:lpstr>Motivation / Challenges / Problem Statement</vt:lpstr>
      <vt:lpstr>Proposed Solution – Analytical and Coherent Powergrid Design </vt:lpstr>
      <vt:lpstr>Proposed Solution – Secondary Routing and Switch Expansion</vt:lpstr>
      <vt:lpstr>PowerPoint Presentation</vt:lpstr>
      <vt:lpstr>Summary / Conclusions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Simulator agnostic techniques to overcome eternal conflict of simulation speed against accuracy in system level AMS co-simulation</dc:title>
  <dc:subject>DAC 2017, Designer Track</dc:subject>
  <dc:creator>lakshmanan@ti.com</dc:creator>
  <cp:keywords>DAC 2017</cp:keywords>
  <cp:lastModifiedBy>Chawda, Apurve</cp:lastModifiedBy>
  <cp:revision>484</cp:revision>
  <cp:lastPrinted>2016-11-21T12:27:51Z</cp:lastPrinted>
  <dcterms:created xsi:type="dcterms:W3CDTF">2006-07-10T05:24:26Z</dcterms:created>
  <dcterms:modified xsi:type="dcterms:W3CDTF">2019-05-24T11:08:48Z</dcterms:modified>
</cp:coreProperties>
</file>